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40"/>
  </p:notesMasterIdLst>
  <p:sldIdLst>
    <p:sldId id="386" r:id="rId5"/>
    <p:sldId id="388" r:id="rId6"/>
    <p:sldId id="399" r:id="rId7"/>
    <p:sldId id="401" r:id="rId8"/>
    <p:sldId id="426" r:id="rId9"/>
    <p:sldId id="442" r:id="rId10"/>
    <p:sldId id="435" r:id="rId11"/>
    <p:sldId id="409" r:id="rId12"/>
    <p:sldId id="412" r:id="rId13"/>
    <p:sldId id="411" r:id="rId14"/>
    <p:sldId id="413" r:id="rId15"/>
    <p:sldId id="414" r:id="rId16"/>
    <p:sldId id="419" r:id="rId17"/>
    <p:sldId id="422" r:id="rId18"/>
    <p:sldId id="441" r:id="rId19"/>
    <p:sldId id="425" r:id="rId20"/>
    <p:sldId id="424" r:id="rId21"/>
    <p:sldId id="450" r:id="rId22"/>
    <p:sldId id="287" r:id="rId23"/>
    <p:sldId id="317" r:id="rId24"/>
    <p:sldId id="323" r:id="rId25"/>
    <p:sldId id="295" r:id="rId26"/>
    <p:sldId id="344" r:id="rId27"/>
    <p:sldId id="353" r:id="rId28"/>
    <p:sldId id="348" r:id="rId29"/>
    <p:sldId id="355" r:id="rId30"/>
    <p:sldId id="356" r:id="rId31"/>
    <p:sldId id="357" r:id="rId32"/>
    <p:sldId id="358" r:id="rId33"/>
    <p:sldId id="362" r:id="rId34"/>
    <p:sldId id="436" r:id="rId35"/>
    <p:sldId id="363" r:id="rId36"/>
    <p:sldId id="364" r:id="rId37"/>
    <p:sldId id="365" r:id="rId38"/>
    <p:sldId id="366" r:id="rId3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8FF"/>
    <a:srgbClr val="B9EDFF"/>
    <a:srgbClr val="9A470E"/>
    <a:srgbClr val="863D0C"/>
    <a:srgbClr val="AD4F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4" autoAdjust="0"/>
    <p:restoredTop sz="92931"/>
  </p:normalViewPr>
  <p:slideViewPr>
    <p:cSldViewPr snapToGrid="0">
      <p:cViewPr varScale="1">
        <p:scale>
          <a:sx n="80" d="100"/>
          <a:sy n="80" d="100"/>
        </p:scale>
        <p:origin x="90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506ECB-195D-4E50-BC32-024233371C13}" type="datetimeFigureOut">
              <a:rPr lang="en-GB" smtClean="0"/>
              <a:t>22/09/2023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BAE54-5254-408D-9000-027571A2B0A8}" type="slidenum">
              <a:rPr lang="en-GB" smtClean="0"/>
              <a:t>‹#›</a:t>
            </a:fld>
            <a:endParaRPr lang="en-GB"/>
          </a:p>
        </p:txBody>
      </p:sp>
    </p:spTree>
    <p:extLst>
      <p:ext uri="{BB962C8B-B14F-4D97-AF65-F5344CB8AC3E}">
        <p14:creationId xmlns:p14="http://schemas.microsoft.com/office/powerpoint/2010/main" val="2507940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8E3BF8D-10C7-437B-8C9B-4EB29205D3A1}" type="datetime1">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329388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5A8A74-0100-4C2C-B4B3-E000E7C32749}" type="datetime1">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104093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0740B7-EA1F-4F33-93C5-E351617ED330}" type="datetime1">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280958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2C2B87-5805-43BA-AD4C-E69E4FA46CFB}" type="datetime1">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134053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657102-73C5-4F75-9EBB-2FB20FB3DD04}" type="datetime1">
              <a:rPr lang="en-GB" smtClean="0"/>
              <a:t>22/09/2023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12835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0A32DC2-FD04-40A7-981D-97834874AD81}" type="datetime1">
              <a:rPr lang="en-GB" smtClean="0"/>
              <a:t>22/09/2023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321373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2A65FFD-B346-4231-B51A-64D538CBA091}" type="datetime1">
              <a:rPr lang="en-GB" smtClean="0"/>
              <a:t>22/09/2023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397739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2177020-8195-4DC3-90D9-249757946946}" type="datetime1">
              <a:rPr lang="en-GB" smtClean="0"/>
              <a:t>22/09/2023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1896060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8FA52-168E-4112-93E8-48CABE4C6875}" type="datetime1">
              <a:rPr lang="en-GB" smtClean="0"/>
              <a:t>22/09/2023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990715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C31668-FD27-4270-AAD5-6EC53FB5EF84}" type="datetime1">
              <a:rPr lang="en-GB" smtClean="0"/>
              <a:t>22/09/2023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339707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DCB601-0C1F-4CC3-AF02-A18C463AD27A}" type="datetime1">
              <a:rPr lang="en-GB" smtClean="0"/>
              <a:t>22/09/2023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322E45-FE70-47BE-ACBC-CC91D5BC503A}" type="slidenum">
              <a:rPr lang="en-GB" smtClean="0"/>
              <a:t>‹#›</a:t>
            </a:fld>
            <a:endParaRPr lang="en-GB"/>
          </a:p>
        </p:txBody>
      </p:sp>
    </p:spTree>
    <p:extLst>
      <p:ext uri="{BB962C8B-B14F-4D97-AF65-F5344CB8AC3E}">
        <p14:creationId xmlns:p14="http://schemas.microsoft.com/office/powerpoint/2010/main" val="312450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817CB-4FA2-453B-8CDD-2F3031C2450E}" type="datetime1">
              <a:rPr lang="en-GB" smtClean="0"/>
              <a:t>22/09/2023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22E45-FE70-47BE-ACBC-CC91D5BC503A}" type="slidenum">
              <a:rPr lang="en-GB" smtClean="0"/>
              <a:t>‹#›</a:t>
            </a:fld>
            <a:endParaRPr lang="en-GB"/>
          </a:p>
        </p:txBody>
      </p:sp>
    </p:spTree>
    <p:extLst>
      <p:ext uri="{BB962C8B-B14F-4D97-AF65-F5344CB8AC3E}">
        <p14:creationId xmlns:p14="http://schemas.microsoft.com/office/powerpoint/2010/main" val="1794108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mcennam@unina.it"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559" y="1520785"/>
            <a:ext cx="8412879" cy="3816429"/>
          </a:xfrm>
          <a:prstGeom prst="rect">
            <a:avLst/>
          </a:prstGeom>
          <a:noFill/>
        </p:spPr>
        <p:txBody>
          <a:bodyPr wrap="none" rtlCol="0">
            <a:spAutoFit/>
          </a:bodyPr>
          <a:lstStyle/>
          <a:p>
            <a:pPr lvl="0" algn="ctr">
              <a:defRPr/>
            </a:pPr>
            <a:r>
              <a:rPr lang="en-US" sz="3000" b="1" i="1" dirty="0">
                <a:solidFill>
                  <a:srgbClr val="0000CC"/>
                </a:solidFill>
                <a:latin typeface="Times New Roman" panose="02020603050405020304" pitchFamily="18" charset="0"/>
                <a:ea typeface="Times" panose="02020603050405020304" pitchFamily="18" charset="0"/>
              </a:rPr>
              <a:t>The Study of Language Change in the 21</a:t>
            </a:r>
            <a:r>
              <a:rPr lang="en-US" sz="3000" b="1" i="1" baseline="30000" dirty="0">
                <a:solidFill>
                  <a:srgbClr val="0000CC"/>
                </a:solidFill>
                <a:latin typeface="Times New Roman" panose="02020603050405020304" pitchFamily="18" charset="0"/>
                <a:ea typeface="Times" panose="02020603050405020304" pitchFamily="18" charset="0"/>
              </a:rPr>
              <a:t>st</a:t>
            </a:r>
            <a:r>
              <a:rPr lang="en-US" sz="3000" b="1" i="1" dirty="0">
                <a:solidFill>
                  <a:srgbClr val="0000CC"/>
                </a:solidFill>
                <a:latin typeface="Times New Roman" panose="02020603050405020304" pitchFamily="18" charset="0"/>
                <a:ea typeface="Times" panose="02020603050405020304" pitchFamily="18" charset="0"/>
              </a:rPr>
              <a:t> Century:</a:t>
            </a:r>
          </a:p>
          <a:p>
            <a:pPr lvl="0" algn="ctr">
              <a:defRPr/>
            </a:pPr>
            <a:r>
              <a:rPr lang="en-US" sz="3000" b="1" i="1" dirty="0">
                <a:solidFill>
                  <a:srgbClr val="0000CC"/>
                </a:solidFill>
                <a:latin typeface="Times New Roman" panose="02020603050405020304" pitchFamily="18" charset="0"/>
                <a:ea typeface="Times" panose="02020603050405020304" pitchFamily="18" charset="0"/>
              </a:rPr>
              <a:t>Theories and Tools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200" b="1" dirty="0">
                <a:solidFill>
                  <a:prstClr val="black"/>
                </a:solidFill>
                <a:latin typeface="Times New Roman" panose="02020603050405020304" pitchFamily="18" charset="0"/>
                <a:cs typeface="Times New Roman" panose="02020603050405020304" pitchFamily="18" charset="0"/>
              </a:rPr>
              <a:t>Approaches to Argument structure and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200" b="1" dirty="0">
                <a:solidFill>
                  <a:prstClr val="black"/>
                </a:solidFill>
                <a:latin typeface="Times New Roman" panose="02020603050405020304" pitchFamily="18" charset="0"/>
                <a:cs typeface="Times New Roman" panose="02020603050405020304" pitchFamily="18" charset="0"/>
              </a:rPr>
              <a:t>d</a:t>
            </a:r>
            <a:r>
              <a:rPr kumimoji="0" lang="en-GB"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iachronic</a:t>
            </a:r>
            <a:r>
              <a:rPr kumimoji="0" lang="en-GB"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-variational data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Michela </a:t>
            </a:r>
            <a:r>
              <a:rPr kumimoji="0" lang="en-GB"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Cennamo</a:t>
            </a:r>
            <a:endParaRPr kumimoji="0" lang="en-GB"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Department of (Arts &amp;) Humanities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University of Naples Federico II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hlinkClick r:id="rId2"/>
              </a:rPr>
              <a:t>micennam@unina.it</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386" y="235161"/>
            <a:ext cx="2110880" cy="1062120"/>
          </a:xfrm>
          <a:prstGeom prst="rect">
            <a:avLst/>
          </a:prstGeom>
        </p:spPr>
      </p:pic>
      <p:sp>
        <p:nvSpPr>
          <p:cNvPr id="7" name="TextBox 6"/>
          <p:cNvSpPr txBox="1"/>
          <p:nvPr/>
        </p:nvSpPr>
        <p:spPr>
          <a:xfrm>
            <a:off x="2897484" y="5337214"/>
            <a:ext cx="6397028"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i="1" dirty="0">
                <a:solidFill>
                  <a:srgbClr val="FF0066"/>
                </a:solidFill>
                <a:latin typeface="Times New Roman" panose="02020603050405020304" pitchFamily="18" charset="0"/>
                <a:cs typeface="Times New Roman" panose="02020603050405020304" pitchFamily="18" charset="0"/>
              </a:rPr>
              <a:t>56th </a:t>
            </a:r>
            <a:r>
              <a:rPr lang="pt-BR" sz="2000" b="1" i="1" dirty="0" err="1">
                <a:solidFill>
                  <a:srgbClr val="FF0066"/>
                </a:solidFill>
                <a:latin typeface="Times New Roman" panose="02020603050405020304" pitchFamily="18" charset="0"/>
                <a:cs typeface="Times New Roman" panose="02020603050405020304" pitchFamily="18" charset="0"/>
              </a:rPr>
              <a:t>Annual</a:t>
            </a:r>
            <a:r>
              <a:rPr lang="pt-BR" sz="2000" b="1" i="1" dirty="0">
                <a:solidFill>
                  <a:srgbClr val="FF0066"/>
                </a:solidFill>
                <a:latin typeface="Times New Roman" panose="02020603050405020304" pitchFamily="18" charset="0"/>
                <a:cs typeface="Times New Roman" panose="02020603050405020304" pitchFamily="18" charset="0"/>
              </a:rPr>
              <a:t> Meeting </a:t>
            </a:r>
            <a:r>
              <a:rPr lang="pt-BR" sz="2000" b="1" i="1" dirty="0" err="1">
                <a:solidFill>
                  <a:srgbClr val="FF0066"/>
                </a:solidFill>
                <a:latin typeface="Times New Roman" panose="02020603050405020304" pitchFamily="18" charset="0"/>
                <a:cs typeface="Times New Roman" panose="02020603050405020304" pitchFamily="18" charset="0"/>
              </a:rPr>
              <a:t>of</a:t>
            </a:r>
            <a:r>
              <a:rPr lang="pt-BR" sz="2000" b="1" i="1" dirty="0">
                <a:solidFill>
                  <a:srgbClr val="FF0066"/>
                </a:solidFill>
                <a:latin typeface="Times New Roman" panose="02020603050405020304" pitchFamily="18" charset="0"/>
                <a:cs typeface="Times New Roman" panose="02020603050405020304" pitchFamily="18" charset="0"/>
              </a:rPr>
              <a:t> </a:t>
            </a:r>
            <a:r>
              <a:rPr lang="pt-BR" sz="2000" b="1" i="1" dirty="0" err="1">
                <a:solidFill>
                  <a:srgbClr val="FF0066"/>
                </a:solidFill>
                <a:latin typeface="Times New Roman" panose="02020603050405020304" pitchFamily="18" charset="0"/>
                <a:cs typeface="Times New Roman" panose="02020603050405020304" pitchFamily="18" charset="0"/>
              </a:rPr>
              <a:t>the</a:t>
            </a:r>
            <a:r>
              <a:rPr lang="pt-BR" sz="2000" b="1" i="1" dirty="0">
                <a:solidFill>
                  <a:srgbClr val="FF0066"/>
                </a:solidFill>
                <a:latin typeface="Times New Roman" panose="02020603050405020304" pitchFamily="18" charset="0"/>
                <a:cs typeface="Times New Roman" panose="02020603050405020304" pitchFamily="18" charset="0"/>
              </a:rPr>
              <a:t> Societas </a:t>
            </a:r>
            <a:r>
              <a:rPr lang="pt-BR" sz="2000" b="1" i="1" dirty="0" err="1">
                <a:solidFill>
                  <a:srgbClr val="FF0066"/>
                </a:solidFill>
                <a:latin typeface="Times New Roman" panose="02020603050405020304" pitchFamily="18" charset="0"/>
                <a:cs typeface="Times New Roman" panose="02020603050405020304" pitchFamily="18" charset="0"/>
              </a:rPr>
              <a:t>Linguistica</a:t>
            </a:r>
            <a:r>
              <a:rPr lang="pt-BR" sz="2000" b="1" i="1" dirty="0">
                <a:solidFill>
                  <a:srgbClr val="FF0066"/>
                </a:solidFill>
                <a:latin typeface="Times New Roman" panose="02020603050405020304" pitchFamily="18" charset="0"/>
                <a:cs typeface="Times New Roman" panose="02020603050405020304" pitchFamily="18" charset="0"/>
              </a:rPr>
              <a:t> </a:t>
            </a:r>
            <a:r>
              <a:rPr lang="pt-BR" sz="2000" b="1" i="1" dirty="0" err="1">
                <a:solidFill>
                  <a:srgbClr val="FF0066"/>
                </a:solidFill>
                <a:latin typeface="Times New Roman" panose="02020603050405020304" pitchFamily="18" charset="0"/>
                <a:cs typeface="Times New Roman" panose="02020603050405020304" pitchFamily="18" charset="0"/>
              </a:rPr>
              <a:t>Europaea</a:t>
            </a:r>
            <a:endParaRPr lang="pt-BR" sz="2000" b="1" i="1" dirty="0">
              <a:solidFill>
                <a:srgbClr val="FF0066"/>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dirty="0" err="1">
                <a:solidFill>
                  <a:srgbClr val="FF0066"/>
                </a:solidFill>
                <a:latin typeface="Times New Roman" panose="02020603050405020304" pitchFamily="18" charset="0"/>
                <a:cs typeface="Times New Roman" panose="02020603050405020304" pitchFamily="18" charset="0"/>
              </a:rPr>
              <a:t>Athens</a:t>
            </a:r>
            <a:r>
              <a:rPr lang="pt-BR" sz="2000" b="1" dirty="0">
                <a:solidFill>
                  <a:srgbClr val="FF0066"/>
                </a:solidFill>
                <a:latin typeface="Times New Roman" panose="02020603050405020304" pitchFamily="18" charset="0"/>
                <a:cs typeface="Times New Roman" panose="02020603050405020304" pitchFamily="18" charset="0"/>
              </a:rPr>
              <a:t>, 30 August 2023</a:t>
            </a:r>
            <a:endParaRPr kumimoji="0" lang="pt-BR" sz="2000" b="1" i="0" u="none" strike="noStrike" kern="1200" cap="none" spc="0" normalizeH="0" baseline="0" noProof="0" dirty="0">
              <a:ln>
                <a:noFill/>
              </a:ln>
              <a:solidFill>
                <a:srgbClr val="FF0066"/>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2400" b="1" i="0" u="none" strike="noStrike" kern="1200" cap="none" spc="0" normalizeH="0" baseline="0" noProof="0" dirty="0">
                <a:ln>
                  <a:noFill/>
                </a:ln>
                <a:solidFill>
                  <a:srgbClr val="FF0066"/>
                </a:solidFill>
                <a:effectLst/>
                <a:uLnTx/>
                <a:uFillTx/>
                <a:latin typeface="Times New Roman" panose="02020603050405020304" pitchFamily="18" charset="0"/>
                <a:ea typeface="+mn-ea"/>
                <a:cs typeface="Times New Roman" panose="02020603050405020304" pitchFamily="18" charset="0"/>
              </a:rPr>
              <a:t> </a:t>
            </a:r>
          </a:p>
        </p:txBody>
      </p:sp>
    </p:spTree>
    <p:extLst>
      <p:ext uri="{BB962C8B-B14F-4D97-AF65-F5344CB8AC3E}">
        <p14:creationId xmlns:p14="http://schemas.microsoft.com/office/powerpoint/2010/main" val="2086022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E9E3867F-A720-9A40-AF5F-F89BB14BDC31}"/>
              </a:ext>
            </a:extLst>
          </p:cNvPr>
          <p:cNvSpPr>
            <a:spLocks noGrp="1"/>
          </p:cNvSpPr>
          <p:nvPr>
            <p:ph type="sldNum" sz="quarter" idx="12"/>
          </p:nvPr>
        </p:nvSpPr>
        <p:spPr/>
        <p:txBody>
          <a:bodyPr/>
          <a:lstStyle/>
          <a:p>
            <a:fld id="{46322E45-FE70-47BE-ACBC-CC91D5BC503A}" type="slidenum">
              <a:rPr lang="en-GB" smtClean="0"/>
              <a:t>10</a:t>
            </a:fld>
            <a:endParaRPr lang="en-GB"/>
          </a:p>
        </p:txBody>
      </p:sp>
      <p:sp>
        <p:nvSpPr>
          <p:cNvPr id="3" name="CasellaDiTesto 2">
            <a:extLst>
              <a:ext uri="{FF2B5EF4-FFF2-40B4-BE49-F238E27FC236}">
                <a16:creationId xmlns:a16="http://schemas.microsoft.com/office/drawing/2014/main" id="{10557117-CAC5-084F-8E61-411189238EB3}"/>
              </a:ext>
            </a:extLst>
          </p:cNvPr>
          <p:cNvSpPr txBox="1"/>
          <p:nvPr/>
        </p:nvSpPr>
        <p:spPr>
          <a:xfrm>
            <a:off x="964641" y="939857"/>
            <a:ext cx="10262717" cy="5286062"/>
          </a:xfrm>
          <a:prstGeom prst="rect">
            <a:avLst/>
          </a:prstGeom>
          <a:noFill/>
        </p:spPr>
        <p:txBody>
          <a:bodyPr wrap="square" rtlCol="0">
            <a:spAutoFit/>
          </a:bodyPr>
          <a:lstStyle/>
          <a:p>
            <a:pPr lvl="0" algn="just">
              <a:spcAft>
                <a:spcPts val="0"/>
              </a:spcAft>
            </a:pPr>
            <a:r>
              <a:rPr lang="it-IT" sz="2000" b="1" dirty="0">
                <a:latin typeface="Times" pitchFamily="2" charset="0"/>
                <a:ea typeface="Times New Roman" panose="02020603050405020304" pitchFamily="18" charset="0"/>
                <a:cs typeface="Times New Roman" panose="02020603050405020304" pitchFamily="18" charset="0"/>
              </a:rPr>
              <a:t>3.1 </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The extended accusative, voice and alignment in Late Latin</a:t>
            </a:r>
          </a:p>
          <a:p>
            <a:pPr lvl="0" algn="just">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interplay of the active and neutral realignment of grammatical relations with the reorganization of voice distinctions determines a deep restructuring in the encoding of the argument structure of the clause in late Latin, with ambiguity of interpretation of a construction involving not only a reversing of the markedness relationship between clauses marked by active and passive morphology, but also the identification of the role of verbal arguments (A/O/S status), as witnessed in a sixth century Gallic inscription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Pirson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1901: 189; Pei 1932: 214 for examples of the oblique case for the nominative for proper names in A/S function in Merovingian charters;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Cennamo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2011):</a:t>
            </a:r>
          </a:p>
          <a:p>
            <a:pPr lvl="0" algn="just">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50000"/>
              </a:lnSpc>
              <a:spcAft>
                <a:spcPts val="0"/>
              </a:spcAft>
            </a:pPr>
            <a:r>
              <a:rPr lang="it-IT" sz="2000" dirty="0">
                <a:effectLst/>
                <a:latin typeface="Times" pitchFamily="2" charset="0"/>
                <a:ea typeface="Times New Roman" panose="02020603050405020304" pitchFamily="18" charset="0"/>
                <a:cs typeface="Times New Roman" panose="02020603050405020304" pitchFamily="18" charset="0"/>
              </a:rPr>
              <a:t>(4) </a:t>
            </a:r>
            <a:r>
              <a:rPr lang="it-IT" sz="2000" i="1" dirty="0" err="1">
                <a:effectLst/>
                <a:latin typeface="Times" pitchFamily="2" charset="0"/>
                <a:ea typeface="Times New Roman" panose="02020603050405020304" pitchFamily="18" charset="0"/>
                <a:cs typeface="Times New Roman" panose="02020603050405020304" pitchFamily="18" charset="0"/>
              </a:rPr>
              <a:t>Theodovaldo</a:t>
            </a:r>
            <a:r>
              <a:rPr lang="it-IT" sz="2000" i="1" dirty="0">
                <a:effectLst/>
                <a:latin typeface="Times" pitchFamily="2" charset="0"/>
                <a:ea typeface="Times New Roman" panose="02020603050405020304" pitchFamily="18" charset="0"/>
                <a:cs typeface="Times New Roman" panose="02020603050405020304" pitchFamily="18" charset="0"/>
              </a:rPr>
              <a:t> 		          lapide(m)          non  </a:t>
            </a:r>
            <a:r>
              <a:rPr lang="it-IT" sz="2000" i="1" dirty="0" err="1">
                <a:effectLst/>
                <a:latin typeface="Times" pitchFamily="2" charset="0"/>
                <a:ea typeface="Times New Roman" panose="02020603050405020304" pitchFamily="18" charset="0"/>
                <a:cs typeface="Times New Roman" panose="02020603050405020304" pitchFamily="18" charset="0"/>
              </a:rPr>
              <a:t>revolvatur</a:t>
            </a:r>
            <a:endParaRPr lang="it-IT" sz="2000" i="1" dirty="0">
              <a:effectLst/>
              <a:latin typeface="Times" pitchFamily="2" charset="0"/>
              <a:ea typeface="Times New Roman" panose="02020603050405020304" pitchFamily="18" charset="0"/>
              <a:cs typeface="Times New Roman" panose="02020603050405020304" pitchFamily="18" charset="0"/>
            </a:endParaRPr>
          </a:p>
          <a:p>
            <a:pPr lvl="0" algn="just">
              <a:spcAft>
                <a:spcPts val="0"/>
              </a:spcAft>
            </a:pPr>
            <a:r>
              <a:rPr lang="it-IT" sz="2000" dirty="0">
                <a:latin typeface="Times" pitchFamily="2" charset="0"/>
                <a:ea typeface="Times New Roman" panose="02020603050405020304" pitchFamily="18" charset="0"/>
                <a:cs typeface="Times New Roman" panose="02020603050405020304" pitchFamily="18" charset="0"/>
              </a:rPr>
              <a:t>      </a:t>
            </a:r>
            <a:r>
              <a:rPr lang="it-IT" sz="2000" dirty="0" err="1">
                <a:latin typeface="Times" pitchFamily="2" charset="0"/>
                <a:ea typeface="Times New Roman" panose="02020603050405020304" pitchFamily="18" charset="0"/>
                <a:cs typeface="Times New Roman" panose="02020603050405020304" pitchFamily="18" charset="0"/>
              </a:rPr>
              <a:t>Theodovaldus</a:t>
            </a:r>
            <a:r>
              <a:rPr lang="it-IT" sz="2000" dirty="0">
                <a:latin typeface="Times" pitchFamily="2" charset="0"/>
                <a:ea typeface="Times New Roman" panose="02020603050405020304" pitchFamily="18" charset="0"/>
                <a:cs typeface="Times New Roman" panose="02020603050405020304" pitchFamily="18" charset="0"/>
              </a:rPr>
              <a:t>. </a:t>
            </a:r>
            <a:r>
              <a:rPr lang="it-IT" sz="2000" cap="small" dirty="0" err="1">
                <a:latin typeface="Times" pitchFamily="2" charset="0"/>
                <a:ea typeface="Times New Roman" panose="02020603050405020304" pitchFamily="18" charset="0"/>
                <a:cs typeface="Times New Roman" panose="02020603050405020304" pitchFamily="18" charset="0"/>
              </a:rPr>
              <a:t>dat</a:t>
            </a:r>
            <a:r>
              <a:rPr lang="it-IT" sz="2000" cap="small" dirty="0">
                <a:latin typeface="Times" pitchFamily="2" charset="0"/>
                <a:ea typeface="Times New Roman" panose="02020603050405020304" pitchFamily="18" charset="0"/>
                <a:cs typeface="Times New Roman" panose="02020603050405020304" pitchFamily="18" charset="0"/>
              </a:rPr>
              <a:t>/</a:t>
            </a:r>
            <a:r>
              <a:rPr lang="it-IT" sz="2000" cap="small" dirty="0" err="1">
                <a:latin typeface="Times" pitchFamily="2" charset="0"/>
                <a:ea typeface="Times New Roman" panose="02020603050405020304" pitchFamily="18" charset="0"/>
                <a:cs typeface="Times New Roman" panose="02020603050405020304" pitchFamily="18" charset="0"/>
              </a:rPr>
              <a:t>acc</a:t>
            </a:r>
            <a:r>
              <a:rPr lang="it-IT" sz="2000" cap="small" dirty="0">
                <a:latin typeface="Times" pitchFamily="2" charset="0"/>
                <a:ea typeface="Times New Roman" panose="02020603050405020304" pitchFamily="18" charset="0"/>
                <a:cs typeface="Times New Roman" panose="02020603050405020304" pitchFamily="18" charset="0"/>
              </a:rPr>
              <a:t>/</a:t>
            </a:r>
            <a:r>
              <a:rPr lang="it-IT" sz="2000" cap="small" dirty="0" err="1">
                <a:latin typeface="Times" pitchFamily="2" charset="0"/>
                <a:ea typeface="Times New Roman" panose="02020603050405020304" pitchFamily="18" charset="0"/>
                <a:cs typeface="Times New Roman" panose="02020603050405020304" pitchFamily="18" charset="0"/>
              </a:rPr>
              <a:t>abl</a:t>
            </a:r>
            <a:r>
              <a:rPr lang="it-IT" sz="2000" cap="small" dirty="0">
                <a:latin typeface="Times" pitchFamily="2" charset="0"/>
                <a:ea typeface="Times New Roman" panose="02020603050405020304" pitchFamily="18" charset="0"/>
                <a:cs typeface="Times New Roman" panose="02020603050405020304" pitchFamily="18" charset="0"/>
              </a:rPr>
              <a:t> </a:t>
            </a:r>
            <a:r>
              <a:rPr lang="it-IT" sz="2000" dirty="0" err="1">
                <a:latin typeface="Times" pitchFamily="2" charset="0"/>
                <a:ea typeface="Times New Roman" panose="02020603050405020304" pitchFamily="18" charset="0"/>
                <a:cs typeface="Times New Roman" panose="02020603050405020304" pitchFamily="18" charset="0"/>
              </a:rPr>
              <a:t>gravestone.</a:t>
            </a:r>
            <a:r>
              <a:rPr lang="it-IT" sz="2000" cap="small" dirty="0" err="1">
                <a:latin typeface="Times" pitchFamily="2" charset="0"/>
                <a:ea typeface="Times New Roman" panose="02020603050405020304" pitchFamily="18" charset="0"/>
                <a:cs typeface="Times New Roman" panose="02020603050405020304" pitchFamily="18" charset="0"/>
              </a:rPr>
              <a:t>acc</a:t>
            </a:r>
            <a:r>
              <a:rPr lang="it-IT" sz="2000" dirty="0">
                <a:latin typeface="Times" pitchFamily="2" charset="0"/>
                <a:ea typeface="Times New Roman" panose="02020603050405020304" pitchFamily="18" charset="0"/>
                <a:cs typeface="Times New Roman" panose="02020603050405020304" pitchFamily="18" charset="0"/>
              </a:rPr>
              <a:t> </a:t>
            </a:r>
            <a:r>
              <a:rPr lang="it-IT" sz="2000" dirty="0" err="1">
                <a:latin typeface="Times" pitchFamily="2" charset="0"/>
                <a:ea typeface="Times New Roman" panose="02020603050405020304" pitchFamily="18" charset="0"/>
                <a:cs typeface="Times New Roman" panose="02020603050405020304" pitchFamily="18" charset="0"/>
              </a:rPr>
              <a:t>not</a:t>
            </a:r>
            <a:r>
              <a:rPr lang="it-IT" sz="2000" dirty="0">
                <a:latin typeface="Times" pitchFamily="2" charset="0"/>
                <a:ea typeface="Times New Roman" panose="02020603050405020304" pitchFamily="18" charset="0"/>
                <a:cs typeface="Times New Roman" panose="02020603050405020304" pitchFamily="18" charset="0"/>
              </a:rPr>
              <a:t>   turn-over.</a:t>
            </a:r>
            <a:r>
              <a:rPr lang="it-IT" sz="2000" cap="small" dirty="0">
                <a:latin typeface="Times" pitchFamily="2" charset="0"/>
                <a:ea typeface="Times New Roman" panose="02020603050405020304" pitchFamily="18" charset="0"/>
                <a:cs typeface="Times New Roman" panose="02020603050405020304" pitchFamily="18" charset="0"/>
              </a:rPr>
              <a:t>pass.subjv.3sg</a:t>
            </a:r>
          </a:p>
          <a:p>
            <a:pPr lvl="0" algn="just">
              <a:spcAft>
                <a:spcPts val="0"/>
              </a:spcAft>
            </a:pPr>
            <a:r>
              <a:rPr lang="it-IT" sz="2000" dirty="0">
                <a:effectLst/>
                <a:latin typeface="Times" pitchFamily="2" charset="0"/>
                <a:ea typeface="Times New Roman" panose="02020603050405020304" pitchFamily="18" charset="0"/>
                <a:cs typeface="Times New Roman" panose="02020603050405020304" pitchFamily="18" charset="0"/>
              </a:rPr>
              <a:t>      ‘</a:t>
            </a:r>
            <a:r>
              <a:rPr lang="it-IT" sz="2000" dirty="0" err="1">
                <a:effectLst/>
                <a:latin typeface="Times" pitchFamily="2" charset="0"/>
                <a:ea typeface="Times New Roman" panose="02020603050405020304" pitchFamily="18" charset="0"/>
                <a:cs typeface="Times New Roman" panose="02020603050405020304" pitchFamily="18" charset="0"/>
              </a:rPr>
              <a:t>One</a:t>
            </a:r>
            <a:r>
              <a:rPr lang="it-IT" sz="2000" dirty="0">
                <a:effectLst/>
                <a:latin typeface="Times" pitchFamily="2" charset="0"/>
                <a:ea typeface="Times New Roman" panose="02020603050405020304" pitchFamily="18" charset="0"/>
                <a:cs typeface="Times New Roman" panose="02020603050405020304" pitchFamily="18" charset="0"/>
              </a:rPr>
              <a:t> </a:t>
            </a:r>
            <a:r>
              <a:rPr lang="it-IT" sz="2000" dirty="0" err="1">
                <a:effectLst/>
                <a:latin typeface="Times" pitchFamily="2" charset="0"/>
                <a:ea typeface="Times New Roman" panose="02020603050405020304" pitchFamily="18" charset="0"/>
                <a:cs typeface="Times New Roman" panose="02020603050405020304" pitchFamily="18" charset="0"/>
              </a:rPr>
              <a:t>should</a:t>
            </a:r>
            <a:r>
              <a:rPr lang="it-IT" sz="2000" dirty="0">
                <a:effectLst/>
                <a:latin typeface="Times" pitchFamily="2" charset="0"/>
                <a:ea typeface="Times New Roman" panose="02020603050405020304" pitchFamily="18" charset="0"/>
                <a:cs typeface="Times New Roman" panose="02020603050405020304" pitchFamily="18" charset="0"/>
              </a:rPr>
              <a:t> </a:t>
            </a:r>
            <a:r>
              <a:rPr lang="it-IT" sz="2000" dirty="0" err="1">
                <a:effectLst/>
                <a:latin typeface="Times" pitchFamily="2" charset="0"/>
                <a:ea typeface="Times New Roman" panose="02020603050405020304" pitchFamily="18" charset="0"/>
                <a:cs typeface="Times New Roman" panose="02020603050405020304" pitchFamily="18" charset="0"/>
              </a:rPr>
              <a:t>not</a:t>
            </a:r>
            <a:r>
              <a:rPr lang="it-IT" sz="2000" dirty="0">
                <a:effectLst/>
                <a:latin typeface="Times" pitchFamily="2" charset="0"/>
                <a:ea typeface="Times New Roman" panose="02020603050405020304" pitchFamily="18" charset="0"/>
                <a:cs typeface="Times New Roman" panose="02020603050405020304" pitchFamily="18" charset="0"/>
              </a:rPr>
              <a:t> turn </a:t>
            </a:r>
            <a:r>
              <a:rPr lang="it-IT" sz="2000" dirty="0" err="1">
                <a:effectLst/>
                <a:latin typeface="Times" pitchFamily="2" charset="0"/>
                <a:ea typeface="Times New Roman" panose="02020603050405020304" pitchFamily="18" charset="0"/>
                <a:cs typeface="Times New Roman" panose="02020603050405020304" pitchFamily="18" charset="0"/>
              </a:rPr>
              <a:t>Theodovaldus</a:t>
            </a:r>
            <a:r>
              <a:rPr lang="it-IT" sz="2000" dirty="0">
                <a:effectLst/>
                <a:latin typeface="Times" pitchFamily="2" charset="0"/>
                <a:ea typeface="Times New Roman" panose="02020603050405020304" pitchFamily="18" charset="0"/>
                <a:cs typeface="Times New Roman" panose="02020603050405020304" pitchFamily="18" charset="0"/>
              </a:rPr>
              <a:t>’ </a:t>
            </a:r>
            <a:r>
              <a:rPr lang="it-IT" sz="2000" dirty="0" err="1">
                <a:effectLst/>
                <a:latin typeface="Times" pitchFamily="2" charset="0"/>
                <a:ea typeface="Times New Roman" panose="02020603050405020304" pitchFamily="18" charset="0"/>
                <a:cs typeface="Times New Roman" panose="02020603050405020304" pitchFamily="18" charset="0"/>
              </a:rPr>
              <a:t>gravestone</a:t>
            </a:r>
            <a:r>
              <a:rPr lang="it-IT" sz="2000" dirty="0">
                <a:effectLst/>
                <a:latin typeface="Times" pitchFamily="2" charset="0"/>
                <a:ea typeface="Times New Roman" panose="02020603050405020304" pitchFamily="18" charset="0"/>
                <a:cs typeface="Times New Roman" panose="02020603050405020304" pitchFamily="18" charset="0"/>
              </a:rPr>
              <a:t> (O) over; </a:t>
            </a:r>
            <a:r>
              <a:rPr lang="it-IT" sz="2000" dirty="0" err="1">
                <a:effectLst/>
                <a:latin typeface="Times" pitchFamily="2" charset="0"/>
                <a:ea typeface="Times New Roman" panose="02020603050405020304" pitchFamily="18" charset="0"/>
                <a:cs typeface="Times New Roman" panose="02020603050405020304" pitchFamily="18" charset="0"/>
              </a:rPr>
              <a:t>Theodovaldus</a:t>
            </a:r>
            <a:r>
              <a:rPr lang="it-IT" sz="2000" dirty="0">
                <a:effectLst/>
                <a:latin typeface="Times" pitchFamily="2" charset="0"/>
                <a:ea typeface="Times New Roman" panose="02020603050405020304" pitchFamily="18" charset="0"/>
                <a:cs typeface="Times New Roman" panose="02020603050405020304" pitchFamily="18" charset="0"/>
              </a:rPr>
              <a:t>’ </a:t>
            </a:r>
            <a:r>
              <a:rPr lang="it-IT" sz="2000" dirty="0" err="1">
                <a:effectLst/>
                <a:latin typeface="Times" pitchFamily="2" charset="0"/>
                <a:ea typeface="Times New Roman" panose="02020603050405020304" pitchFamily="18" charset="0"/>
                <a:cs typeface="Times New Roman" panose="02020603050405020304" pitchFamily="18" charset="0"/>
              </a:rPr>
              <a:t>gravestone</a:t>
            </a:r>
            <a:r>
              <a:rPr lang="it-IT" sz="2000" dirty="0">
                <a:effectLst/>
                <a:latin typeface="Times" pitchFamily="2" charset="0"/>
                <a:ea typeface="Times New Roman" panose="02020603050405020304" pitchFamily="18" charset="0"/>
                <a:cs typeface="Times New Roman" panose="02020603050405020304" pitchFamily="18" charset="0"/>
              </a:rPr>
              <a:t> (S</a:t>
            </a:r>
            <a:r>
              <a:rPr lang="it-IT" sz="2000" baseline="-25000" dirty="0">
                <a:effectLst/>
                <a:latin typeface="Times" pitchFamily="2" charset="0"/>
                <a:ea typeface="Times New Roman" panose="02020603050405020304" pitchFamily="18" charset="0"/>
                <a:cs typeface="Times New Roman" panose="02020603050405020304" pitchFamily="18" charset="0"/>
              </a:rPr>
              <a:t>O</a:t>
            </a:r>
            <a:r>
              <a:rPr lang="it-IT" sz="2000" dirty="0">
                <a:effectLst/>
                <a:latin typeface="Times" pitchFamily="2" charset="0"/>
                <a:ea typeface="Times New Roman" panose="02020603050405020304" pitchFamily="18" charset="0"/>
                <a:cs typeface="Times New Roman" panose="02020603050405020304" pitchFamily="18" charset="0"/>
              </a:rPr>
              <a:t>)</a:t>
            </a:r>
          </a:p>
          <a:p>
            <a:pPr lvl="0" algn="just">
              <a:spcAft>
                <a:spcPts val="0"/>
              </a:spcAft>
            </a:pPr>
            <a:r>
              <a:rPr lang="it-IT" sz="2000" dirty="0">
                <a:latin typeface="Times" pitchFamily="2" charset="0"/>
                <a:ea typeface="Times New Roman" panose="02020603050405020304" pitchFamily="18" charset="0"/>
                <a:cs typeface="Times New Roman" panose="02020603050405020304" pitchFamily="18" charset="0"/>
              </a:rPr>
              <a:t>     </a:t>
            </a:r>
            <a:r>
              <a:rPr lang="it-IT" sz="2000" dirty="0">
                <a:effectLst/>
                <a:latin typeface="Times" pitchFamily="2" charset="0"/>
                <a:ea typeface="Times New Roman" panose="02020603050405020304" pitchFamily="18" charset="0"/>
                <a:cs typeface="Times New Roman" panose="02020603050405020304" pitchFamily="18" charset="0"/>
              </a:rPr>
              <a:t>  </a:t>
            </a:r>
            <a:r>
              <a:rPr lang="it-IT" sz="2000" dirty="0" err="1">
                <a:effectLst/>
                <a:latin typeface="Times" pitchFamily="2" charset="0"/>
                <a:ea typeface="Times New Roman" panose="02020603050405020304" pitchFamily="18" charset="0"/>
                <a:cs typeface="Times New Roman" panose="02020603050405020304" pitchFamily="18" charset="0"/>
              </a:rPr>
              <a:t>should</a:t>
            </a:r>
            <a:r>
              <a:rPr lang="it-IT" sz="2000" dirty="0">
                <a:effectLst/>
                <a:latin typeface="Times" pitchFamily="2" charset="0"/>
                <a:ea typeface="Times New Roman" panose="02020603050405020304" pitchFamily="18" charset="0"/>
                <a:cs typeface="Times New Roman" panose="02020603050405020304" pitchFamily="18" charset="0"/>
              </a:rPr>
              <a:t> </a:t>
            </a:r>
            <a:r>
              <a:rPr lang="it-IT" sz="2000" dirty="0" err="1">
                <a:effectLst/>
                <a:latin typeface="Times" pitchFamily="2" charset="0"/>
                <a:ea typeface="Times New Roman" panose="02020603050405020304" pitchFamily="18" charset="0"/>
                <a:cs typeface="Times New Roman" panose="02020603050405020304" pitchFamily="18" charset="0"/>
              </a:rPr>
              <a:t>not</a:t>
            </a:r>
            <a:r>
              <a:rPr lang="it-IT" sz="2000" dirty="0">
                <a:effectLst/>
                <a:latin typeface="Times" pitchFamily="2" charset="0"/>
                <a:ea typeface="Times New Roman" panose="02020603050405020304" pitchFamily="18" charset="0"/>
                <a:cs typeface="Times New Roman" panose="02020603050405020304" pitchFamily="18" charset="0"/>
              </a:rPr>
              <a:t> be </a:t>
            </a:r>
            <a:r>
              <a:rPr lang="it-IT" sz="2000" dirty="0" err="1">
                <a:effectLst/>
                <a:latin typeface="Times" pitchFamily="2" charset="0"/>
                <a:ea typeface="Times New Roman" panose="02020603050405020304" pitchFamily="18" charset="0"/>
                <a:cs typeface="Times New Roman" panose="02020603050405020304" pitchFamily="18" charset="0"/>
              </a:rPr>
              <a:t>turned</a:t>
            </a:r>
            <a:r>
              <a:rPr lang="it-IT" sz="2000" dirty="0">
                <a:effectLst/>
                <a:latin typeface="Times" pitchFamily="2" charset="0"/>
                <a:ea typeface="Times New Roman" panose="02020603050405020304" pitchFamily="18" charset="0"/>
                <a:cs typeface="Times New Roman" panose="02020603050405020304" pitchFamily="18" charset="0"/>
              </a:rPr>
              <a:t> over; </a:t>
            </a:r>
            <a:r>
              <a:rPr lang="it-IT" sz="2000" dirty="0" err="1">
                <a:effectLst/>
                <a:latin typeface="Times" pitchFamily="2" charset="0"/>
                <a:ea typeface="Times New Roman" panose="02020603050405020304" pitchFamily="18" charset="0"/>
                <a:cs typeface="Times New Roman" panose="02020603050405020304" pitchFamily="18" charset="0"/>
              </a:rPr>
              <a:t>Theodovaldus</a:t>
            </a:r>
            <a:r>
              <a:rPr lang="it-IT" sz="2000" dirty="0">
                <a:effectLst/>
                <a:latin typeface="Times" pitchFamily="2" charset="0"/>
                <a:ea typeface="Times New Roman" panose="02020603050405020304" pitchFamily="18" charset="0"/>
                <a:cs typeface="Times New Roman" panose="02020603050405020304" pitchFamily="18" charset="0"/>
              </a:rPr>
              <a:t> (A) </a:t>
            </a:r>
            <a:r>
              <a:rPr lang="it-IT" sz="2000" dirty="0" err="1">
                <a:effectLst/>
                <a:latin typeface="Times" pitchFamily="2" charset="0"/>
                <a:ea typeface="Times New Roman" panose="02020603050405020304" pitchFamily="18" charset="0"/>
                <a:cs typeface="Times New Roman" panose="02020603050405020304" pitchFamily="18" charset="0"/>
              </a:rPr>
              <a:t>should</a:t>
            </a:r>
            <a:r>
              <a:rPr lang="it-IT" sz="2000" dirty="0">
                <a:effectLst/>
                <a:latin typeface="Times" pitchFamily="2" charset="0"/>
                <a:ea typeface="Times New Roman" panose="02020603050405020304" pitchFamily="18" charset="0"/>
                <a:cs typeface="Times New Roman" panose="02020603050405020304" pitchFamily="18" charset="0"/>
              </a:rPr>
              <a:t> </a:t>
            </a:r>
            <a:r>
              <a:rPr lang="it-IT" sz="2000" dirty="0" err="1">
                <a:effectLst/>
                <a:latin typeface="Times" pitchFamily="2" charset="0"/>
                <a:ea typeface="Times New Roman" panose="02020603050405020304" pitchFamily="18" charset="0"/>
                <a:cs typeface="Times New Roman" panose="02020603050405020304" pitchFamily="18" charset="0"/>
              </a:rPr>
              <a:t>not</a:t>
            </a:r>
            <a:r>
              <a:rPr lang="it-IT" sz="2000" dirty="0">
                <a:effectLst/>
                <a:latin typeface="Times" pitchFamily="2" charset="0"/>
                <a:ea typeface="Times New Roman" panose="02020603050405020304" pitchFamily="18" charset="0"/>
                <a:cs typeface="Times New Roman" panose="02020603050405020304" pitchFamily="18" charset="0"/>
              </a:rPr>
              <a:t> turn over the </a:t>
            </a:r>
            <a:r>
              <a:rPr lang="it-IT" sz="2000" dirty="0" err="1">
                <a:effectLst/>
                <a:latin typeface="Times" pitchFamily="2" charset="0"/>
                <a:ea typeface="Times New Roman" panose="02020603050405020304" pitchFamily="18" charset="0"/>
                <a:cs typeface="Times New Roman" panose="02020603050405020304" pitchFamily="18" charset="0"/>
              </a:rPr>
              <a:t>gravestone</a:t>
            </a:r>
            <a:r>
              <a:rPr lang="it-IT" sz="2000" dirty="0">
                <a:effectLst/>
                <a:latin typeface="Times" pitchFamily="2" charset="0"/>
                <a:ea typeface="Times New Roman" panose="02020603050405020304" pitchFamily="18" charset="0"/>
                <a:cs typeface="Times New Roman" panose="02020603050405020304" pitchFamily="18" charset="0"/>
              </a:rPr>
              <a:t> (O)’</a:t>
            </a:r>
          </a:p>
          <a:p>
            <a:pPr lvl="0" algn="just">
              <a:lnSpc>
                <a:spcPct val="150000"/>
              </a:lnSpc>
              <a:spcAft>
                <a:spcPts val="0"/>
              </a:spcAft>
            </a:pPr>
            <a:r>
              <a:rPr lang="it-IT" sz="2000" dirty="0">
                <a:latin typeface="Times" pitchFamily="2"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3036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CAF207A-528B-BE4C-BA3C-A7654025C02F}"/>
              </a:ext>
            </a:extLst>
          </p:cNvPr>
          <p:cNvSpPr>
            <a:spLocks noGrp="1"/>
          </p:cNvSpPr>
          <p:nvPr>
            <p:ph type="sldNum" sz="quarter" idx="12"/>
          </p:nvPr>
        </p:nvSpPr>
        <p:spPr/>
        <p:txBody>
          <a:bodyPr/>
          <a:lstStyle/>
          <a:p>
            <a:fld id="{46322E45-FE70-47BE-ACBC-CC91D5BC503A}" type="slidenum">
              <a:rPr lang="en-GB" smtClean="0"/>
              <a:t>11</a:t>
            </a:fld>
            <a:endParaRPr lang="en-GB"/>
          </a:p>
        </p:txBody>
      </p:sp>
      <p:sp>
        <p:nvSpPr>
          <p:cNvPr id="3" name="CasellaDiTesto 2">
            <a:extLst>
              <a:ext uri="{FF2B5EF4-FFF2-40B4-BE49-F238E27FC236}">
                <a16:creationId xmlns:a16="http://schemas.microsoft.com/office/drawing/2014/main" id="{B0C0A489-394E-2440-BAB4-577095DD665C}"/>
              </a:ext>
            </a:extLst>
          </p:cNvPr>
          <p:cNvSpPr txBox="1"/>
          <p:nvPr/>
        </p:nvSpPr>
        <p:spPr>
          <a:xfrm>
            <a:off x="985157" y="766540"/>
            <a:ext cx="10221685" cy="5601533"/>
          </a:xfrm>
          <a:prstGeom prst="rect">
            <a:avLst/>
          </a:prstGeom>
          <a:noFill/>
        </p:spPr>
        <p:txBody>
          <a:bodyPr wrap="square" rtlCol="0">
            <a:spAutoFit/>
          </a:bodyPr>
          <a:lstStyle/>
          <a:p>
            <a:pPr marL="499110" algn="just">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800" dirty="0">
              <a:effectLst/>
              <a:latin typeface="Times" pitchFamily="2" charset="0"/>
              <a:ea typeface="Times New Roman" panose="02020603050405020304" pitchFamily="18" charset="0"/>
              <a:cs typeface="Times New Roman" panose="02020603050405020304" pitchFamily="18" charset="0"/>
            </a:endParaRPr>
          </a:p>
          <a:p>
            <a:pPr lvl="0" algn="just">
              <a:spcAft>
                <a:spcPts val="0"/>
              </a:spcAf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4</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Diachronic data and theoretical tools: which model(s) of argument structure </a:t>
            </a:r>
          </a:p>
          <a:p>
            <a:pPr lvl="0" algn="just">
              <a:spcAft>
                <a:spcPts val="0"/>
              </a:spcAft>
            </a:pP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and argument realization?</a:t>
            </a:r>
            <a:endParaRPr lang="it-IT" sz="2000" b="1" i="1" dirty="0">
              <a:latin typeface="Times" pitchFamily="2" charset="0"/>
              <a:ea typeface="Times New Roman" panose="02020603050405020304" pitchFamily="18" charset="0"/>
              <a:cs typeface="Times New Roman" panose="02020603050405020304" pitchFamily="18" charset="0"/>
            </a:endParaRPr>
          </a:p>
          <a:p>
            <a:pPr lvl="0" algn="just">
              <a:spcAft>
                <a:spcPts val="0"/>
              </a:spcAft>
            </a:pPr>
            <a:endParaRPr lang="it-IT" sz="2000" b="1" i="1" dirty="0">
              <a:latin typeface="Times" pitchFamily="2" charset="0"/>
              <a:ea typeface="Times New Roman" panose="02020603050405020304" pitchFamily="18" charset="0"/>
              <a:cs typeface="Times New Roman" panose="02020603050405020304" pitchFamily="18" charset="0"/>
            </a:endParaRPr>
          </a:p>
          <a:p>
            <a:pPr lvl="0" algn="just">
              <a:spcAft>
                <a:spcPts val="0"/>
              </a:spcAft>
            </a:pPr>
            <a:r>
              <a:rPr lang="it-IT" sz="2000" b="1" dirty="0">
                <a:latin typeface="Times" pitchFamily="2" charset="0"/>
                <a:ea typeface="Times New Roman" panose="02020603050405020304" pitchFamily="18" charset="0"/>
                <a:cs typeface="Times New Roman" panose="02020603050405020304" pitchFamily="18" charset="0"/>
              </a:rPr>
              <a:t>4.1 </a:t>
            </a:r>
            <a:r>
              <a:rPr lang="it-IT" sz="2000" b="1" i="1" dirty="0" err="1">
                <a:latin typeface="Times" pitchFamily="2" charset="0"/>
                <a:ea typeface="Times New Roman" panose="02020603050405020304" pitchFamily="18" charset="0"/>
                <a:cs typeface="Times New Roman" panose="02020603050405020304" pitchFamily="18" charset="0"/>
              </a:rPr>
              <a:t>Changes</a:t>
            </a:r>
            <a:r>
              <a:rPr lang="it-IT" sz="2000" b="1" i="1" dirty="0">
                <a:latin typeface="Times" pitchFamily="2" charset="0"/>
                <a:ea typeface="Times New Roman" panose="02020603050405020304" pitchFamily="18" charset="0"/>
                <a:cs typeface="Times New Roman" panose="02020603050405020304" pitchFamily="18" charset="0"/>
              </a:rPr>
              <a:t> in </a:t>
            </a:r>
            <a:r>
              <a:rPr lang="it-IT" sz="2000" b="1" i="1" dirty="0" err="1">
                <a:latin typeface="Times" pitchFamily="2" charset="0"/>
                <a:ea typeface="Times New Roman" panose="02020603050405020304" pitchFamily="18" charset="0"/>
                <a:cs typeface="Times New Roman" panose="02020603050405020304" pitchFamily="18" charset="0"/>
              </a:rPr>
              <a:t>argument</a:t>
            </a:r>
            <a:r>
              <a:rPr lang="it-IT" sz="2000" b="1" i="1" dirty="0">
                <a:latin typeface="Times" pitchFamily="2" charset="0"/>
                <a:ea typeface="Times New Roman" panose="02020603050405020304" pitchFamily="18" charset="0"/>
                <a:cs typeface="Times New Roman" panose="02020603050405020304" pitchFamily="18" charset="0"/>
              </a:rPr>
              <a:t> </a:t>
            </a:r>
            <a:r>
              <a:rPr lang="it-IT" sz="2000" b="1" i="1" dirty="0" err="1">
                <a:latin typeface="Times" pitchFamily="2" charset="0"/>
                <a:ea typeface="Times New Roman" panose="02020603050405020304" pitchFamily="18" charset="0"/>
                <a:cs typeface="Times New Roman" panose="02020603050405020304" pitchFamily="18" charset="0"/>
              </a:rPr>
              <a:t>structure</a:t>
            </a:r>
            <a:r>
              <a:rPr lang="it-IT" sz="2000" b="1" i="1" dirty="0">
                <a:latin typeface="Times" pitchFamily="2" charset="0"/>
                <a:ea typeface="Times New Roman" panose="02020603050405020304" pitchFamily="18" charset="0"/>
                <a:cs typeface="Times New Roman" panose="02020603050405020304" pitchFamily="18" charset="0"/>
              </a:rPr>
              <a:t> and </a:t>
            </a:r>
            <a:r>
              <a:rPr lang="it-IT" sz="2000" b="1" i="1" dirty="0" err="1">
                <a:latin typeface="Times" pitchFamily="2" charset="0"/>
                <a:ea typeface="Times New Roman" panose="02020603050405020304" pitchFamily="18" charset="0"/>
                <a:cs typeface="Times New Roman" panose="02020603050405020304" pitchFamily="18" charset="0"/>
              </a:rPr>
              <a:t>linking</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algn="just">
              <a:spcAft>
                <a:spcPts val="0"/>
              </a:spcAft>
            </a:pPr>
            <a:endParaRPr lang="it-IT" sz="2000" dirty="0">
              <a:effectLst/>
              <a:latin typeface="Times" pitchFamily="2" charset="0"/>
              <a:ea typeface="Times New Roman" panose="02020603050405020304" pitchFamily="18" charset="0"/>
              <a:cs typeface="Times New Roman" panose="02020603050405020304" pitchFamily="18" charset="0"/>
            </a:endParaRPr>
          </a:p>
          <a:p>
            <a:pPr marL="228600"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extended accusative and its interplay with the reorganization of voice distinctions, suggests the existence of two stages in the reorganization of the coding of the argument structure of the clause in Late Latin: </a:t>
            </a:r>
            <a:endParaRPr lang="it-IT" sz="2000" dirty="0">
              <a:effectLst/>
              <a:latin typeface="Times" pitchFamily="2" charset="0"/>
              <a:ea typeface="Times New Roman" panose="02020603050405020304" pitchFamily="18" charset="0"/>
              <a:cs typeface="Times New Roman" panose="02020603050405020304" pitchFamily="18" charset="0"/>
            </a:endParaRPr>
          </a:p>
          <a:p>
            <a:pPr marL="228600"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800100" lvl="1" indent="-342900" algn="just">
              <a:buFont typeface="Courier New" panose="02070309020205020404" pitchFamily="49" charset="0"/>
              <a:buChar char="o"/>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violations of the canonical rules for the assignment of grammatical functions to the</a:t>
            </a:r>
            <a:endParaRPr lang="it-IT" sz="2000" i="1" dirty="0">
              <a:effectLst/>
              <a:latin typeface="Times" pitchFamily="2" charset="0"/>
              <a:ea typeface="Times New Roman" panose="02020603050405020304" pitchFamily="18" charset="0"/>
              <a:cs typeface="Times New Roman" panose="02020603050405020304" pitchFamily="18" charset="0"/>
            </a:endParaRPr>
          </a:p>
          <a:p>
            <a:pPr marL="914400" lvl="1" algn="just"/>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arguments of verbs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(as a result of the functional equivalence and interchangeability </a:t>
            </a:r>
            <a:endParaRPr lang="it-IT" sz="2000" dirty="0">
              <a:effectLst/>
              <a:latin typeface="Times" pitchFamily="2" charset="0"/>
              <a:ea typeface="Times New Roman" panose="02020603050405020304" pitchFamily="18" charset="0"/>
              <a:cs typeface="Times New Roman" panose="02020603050405020304" pitchFamily="18" charset="0"/>
            </a:endParaRPr>
          </a:p>
          <a:p>
            <a:pPr marL="914400" lvl="1"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among voice forms);</a:t>
            </a:r>
            <a:endParaRPr lang="it-IT" sz="2000" dirty="0">
              <a:effectLst/>
              <a:latin typeface="Times" pitchFamily="2" charset="0"/>
              <a:ea typeface="Times New Roman" panose="02020603050405020304" pitchFamily="18" charset="0"/>
              <a:cs typeface="Times New Roman" panose="02020603050405020304" pitchFamily="18" charset="0"/>
            </a:endParaRPr>
          </a:p>
          <a:p>
            <a:pPr marL="228600"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800100" lvl="1" indent="-342900" algn="just">
              <a:buFont typeface="Courier New" panose="02070309020205020404" pitchFamily="49" charset="0"/>
              <a:buChar char="o"/>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difficulty in the identification of the grammatical function and the thematic role of core arguments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(A/O/S</a:t>
            </a:r>
            <a:r>
              <a:rPr lang="en-US"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(as a consequence of the active/neutral realignment of the morphological tools for their encoding, case-marking and agreement, intersecting with the functional equivalence among voice forms).</a:t>
            </a:r>
            <a:endParaRPr lang="it-IT" sz="2000" dirty="0">
              <a:effectLst/>
              <a:latin typeface="Time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0739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065E12FA-2C67-714F-833A-22F3FF738D5A}"/>
              </a:ext>
            </a:extLst>
          </p:cNvPr>
          <p:cNvSpPr>
            <a:spLocks noGrp="1"/>
          </p:cNvSpPr>
          <p:nvPr>
            <p:ph type="sldNum" sz="quarter" idx="12"/>
          </p:nvPr>
        </p:nvSpPr>
        <p:spPr/>
        <p:txBody>
          <a:bodyPr/>
          <a:lstStyle/>
          <a:p>
            <a:fld id="{46322E45-FE70-47BE-ACBC-CC91D5BC503A}" type="slidenum">
              <a:rPr lang="en-GB" smtClean="0"/>
              <a:t>12</a:t>
            </a:fld>
            <a:endParaRPr lang="en-GB"/>
          </a:p>
        </p:txBody>
      </p:sp>
      <p:sp>
        <p:nvSpPr>
          <p:cNvPr id="3" name="CasellaDiTesto 2">
            <a:extLst>
              <a:ext uri="{FF2B5EF4-FFF2-40B4-BE49-F238E27FC236}">
                <a16:creationId xmlns:a16="http://schemas.microsoft.com/office/drawing/2014/main" id="{66303FAE-1C74-C746-8E9B-6644808666CB}"/>
              </a:ext>
            </a:extLst>
          </p:cNvPr>
          <p:cNvSpPr txBox="1"/>
          <p:nvPr/>
        </p:nvSpPr>
        <p:spPr>
          <a:xfrm>
            <a:off x="892629" y="859065"/>
            <a:ext cx="10461171" cy="5139869"/>
          </a:xfrm>
          <a:prstGeom prst="rect">
            <a:avLst/>
          </a:prstGeom>
          <a:noFill/>
        </p:spPr>
        <p:txBody>
          <a:bodyPr wrap="square" rtlCol="0">
            <a:spAutoFit/>
          </a:bodyPr>
          <a:lstStyle/>
          <a:p>
            <a:pPr marL="342900" lvl="0" indent="-342900" algn="just">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data, therefore, reveal the need for a model of argument structure that distinguishes</a:t>
            </a:r>
            <a:r>
              <a:rPr lang="it-IT" sz="2000" dirty="0">
                <a:latin typeface="Times" pitchFamily="2"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between the two steps,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assignment of syntactic functions to the clause nuclear arguments and (ii) the identification of the clause nuclear arguments (S/A/O). </a:t>
            </a:r>
          </a:p>
          <a:p>
            <a:pPr marL="342900" lvl="0" indent="-342900" algn="just">
              <a:spcAft>
                <a:spcPts val="0"/>
              </a:spcAft>
              <a:buFont typeface="Arial" panose="020B0604020202020204" pitchFamily="34" charset="0"/>
              <a:buChar char="•"/>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Possibl</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e answer: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Role and Reference Grammar theory of argument structure and linking, a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monostratal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theory of grammar, positing only one level of syntactic representation, and direct linking between the lexical semantic and syntactic levels, mediated by the semantic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of Actor/Undergoer,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ubsuming the different thematic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relations (Agent, Effector, Theme, Patient...) the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arguments of a predicate may have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(Van Valin &amp; La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Polla</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1997: 119-120),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cfr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Van Valin &amp; La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Polla</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1997: 146; Van Valin 2023).</a:t>
            </a:r>
          </a:p>
          <a:p>
            <a:pPr marL="342900" lvl="0" indent="-342900" algn="just">
              <a:spcAft>
                <a:spcPts val="0"/>
              </a:spcAft>
              <a:buFont typeface="Arial" panose="020B0604020202020204" pitchFamily="34" charset="0"/>
              <a:buChar char="•"/>
            </a:pPr>
            <a:endParaRPr lang="en-US" sz="16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Two phases in linking : </a:t>
            </a:r>
          </a:p>
          <a:p>
            <a:pPr marL="342900" indent="-342900" algn="just">
              <a:buFont typeface="Arial" panose="020B0604020202020204" pitchFamily="34" charset="0"/>
              <a:buChar char="•"/>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2"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 Mapping the arguments in logical structures into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(universal); </a:t>
            </a:r>
          </a:p>
          <a:p>
            <a:pPr marL="800100" lvl="1" indent="-342900" algn="just">
              <a:buFont typeface="Arial" panose="020B0604020202020204" pitchFamily="34" charset="0"/>
              <a:buChar char="•"/>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2"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2) Mapping the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other arguments into the syntax (language-specific). </a:t>
            </a:r>
          </a:p>
          <a:p>
            <a:pPr marL="342900" lvl="0" indent="-342900" algn="just">
              <a:spcAft>
                <a:spcPts val="0"/>
              </a:spcAft>
              <a:buFont typeface="Arial" panose="020B0604020202020204" pitchFamily="34" charset="0"/>
              <a:buChar char="•"/>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868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4D4F1986-8CE3-8142-BA54-1C7CDD3404C5}"/>
              </a:ext>
            </a:extLst>
          </p:cNvPr>
          <p:cNvSpPr>
            <a:spLocks noGrp="1"/>
          </p:cNvSpPr>
          <p:nvPr>
            <p:ph type="sldNum" sz="quarter" idx="12"/>
          </p:nvPr>
        </p:nvSpPr>
        <p:spPr/>
        <p:txBody>
          <a:bodyPr/>
          <a:lstStyle/>
          <a:p>
            <a:fld id="{46322E45-FE70-47BE-ACBC-CC91D5BC503A}" type="slidenum">
              <a:rPr lang="en-GB" smtClean="0"/>
              <a:t>13</a:t>
            </a:fld>
            <a:endParaRPr lang="en-GB"/>
          </a:p>
        </p:txBody>
      </p:sp>
      <p:sp>
        <p:nvSpPr>
          <p:cNvPr id="3" name="CasellaDiTesto 2">
            <a:extLst>
              <a:ext uri="{FF2B5EF4-FFF2-40B4-BE49-F238E27FC236}">
                <a16:creationId xmlns:a16="http://schemas.microsoft.com/office/drawing/2014/main" id="{39760296-8A98-DF42-9550-0F8A0D016670}"/>
              </a:ext>
            </a:extLst>
          </p:cNvPr>
          <p:cNvSpPr txBox="1"/>
          <p:nvPr/>
        </p:nvSpPr>
        <p:spPr>
          <a:xfrm>
            <a:off x="838200" y="724039"/>
            <a:ext cx="10727708" cy="5632311"/>
          </a:xfrm>
          <a:prstGeom prst="rect">
            <a:avLst/>
          </a:prstGeom>
          <a:noFill/>
        </p:spPr>
        <p:txBody>
          <a:bodyPr wrap="square" rtlCol="0">
            <a:spAutoFit/>
          </a:bodyPr>
          <a:lstStyle/>
          <a:p>
            <a:pPr marL="342900" indent="-342900" algn="just">
              <a:buFont typeface="Symbol" pitchFamily="2" charset="2"/>
              <a:buChar char=""/>
            </a:pPr>
            <a:r>
              <a:rPr lang="en-US" sz="2000" dirty="0">
                <a:latin typeface="Times New Roman" panose="02020603050405020304" pitchFamily="18" charset="0"/>
                <a:ea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rPr>
              <a:t>he notion of linking as consisting of two phases, 1) assignment of </a:t>
            </a:r>
            <a:r>
              <a:rPr lang="en-US" sz="2000" dirty="0" err="1">
                <a:effectLst/>
                <a:latin typeface="Times New Roman" panose="02020603050405020304" pitchFamily="18" charset="0"/>
                <a:ea typeface="Times New Roman" panose="02020603050405020304" pitchFamily="18" charset="0"/>
              </a:rPr>
              <a:t>macrorole</a:t>
            </a:r>
            <a:r>
              <a:rPr lang="en-US"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function to the verbal arguments, and 2) morphosyntactic realization of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provides a useful tool to account for the changes occurring in Late Latin in the encoding of the argument structure of the clause.</a:t>
            </a:r>
          </a:p>
          <a:p>
            <a:pPr marL="342900" lvl="0" indent="-342900" algn="just">
              <a:spcAft>
                <a:spcPts val="0"/>
              </a:spcAft>
              <a:buFont typeface="Symbol" pitchFamily="2" charset="2"/>
              <a:buChar char=""/>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use of the passive voice in active function and of the active voice in passive function signals a violation of the rules linking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their grammatical function, with an exchange in the markedness relationship between clauses marked by 'passive' and 'active' morphology, so that with the 'passive’</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there is an Actor in subject function, and with the active morphology an Undergoer in subject function. The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however, are still assigned a grammatical function.</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What changes is only the linking between a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the canonical grammatical function associated with it in Early and Classical Latin; however, we can still identify a grammatical function such as the subject, owing to case-marking and agreement.</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endParaRPr lang="it-IT" sz="2000" dirty="0">
              <a:effectLst/>
              <a:latin typeface="Times New Roman" panose="02020603050405020304" pitchFamily="18" charset="0"/>
              <a:ea typeface="MS Mincho" panose="02020609040205080304" pitchFamily="49" charset="-128"/>
            </a:endParaRPr>
          </a:p>
          <a:p>
            <a:pPr marL="285750" indent="-285750" algn="just">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When, however, case-marking (and later sometimes agreement as well) no longer operates on a nominative-accusative basis, but patterns on an active/neutral basis, as testified by the extended accusative, the accusative in subject function, the whole system of argument structure gets restructured, not just the rules governing the assignment of grammatical functions to </a:t>
            </a:r>
            <a:r>
              <a:rPr lang="en-US" sz="2000" dirty="0" err="1">
                <a:effectLst/>
                <a:latin typeface="Times New Roman" panose="02020603050405020304" pitchFamily="18" charset="0"/>
                <a:ea typeface="Times New Roman" panose="02020603050405020304" pitchFamily="18" charset="0"/>
              </a:rPr>
              <a:t>Macroroles</a:t>
            </a:r>
            <a:r>
              <a:rPr lang="en-US" sz="2000" dirty="0">
                <a:effectLst/>
                <a:latin typeface="Times New Roman" panose="02020603050405020304" pitchFamily="18" charset="0"/>
                <a:ea typeface="Times New Roman" panose="02020603050405020304" pitchFamily="18" charset="0"/>
              </a:rPr>
              <a:t>. </a:t>
            </a:r>
            <a:endParaRPr lang="it-IT" sz="20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507475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ACD585FC-F47F-7540-A24C-40CC59FB0117}"/>
              </a:ext>
            </a:extLst>
          </p:cNvPr>
          <p:cNvSpPr>
            <a:spLocks noGrp="1"/>
          </p:cNvSpPr>
          <p:nvPr>
            <p:ph type="sldNum" sz="quarter" idx="12"/>
          </p:nvPr>
        </p:nvSpPr>
        <p:spPr/>
        <p:txBody>
          <a:bodyPr/>
          <a:lstStyle/>
          <a:p>
            <a:fld id="{46322E45-FE70-47BE-ACBC-CC91D5BC503A}" type="slidenum">
              <a:rPr lang="en-GB" smtClean="0"/>
              <a:t>14</a:t>
            </a:fld>
            <a:endParaRPr lang="en-GB"/>
          </a:p>
        </p:txBody>
      </p:sp>
      <p:sp>
        <p:nvSpPr>
          <p:cNvPr id="3" name="CasellaDiTesto 2">
            <a:extLst>
              <a:ext uri="{FF2B5EF4-FFF2-40B4-BE49-F238E27FC236}">
                <a16:creationId xmlns:a16="http://schemas.microsoft.com/office/drawing/2014/main" id="{ABF6FDFD-9843-E346-A4B8-7BF2511DB5F1}"/>
              </a:ext>
            </a:extLst>
          </p:cNvPr>
          <p:cNvSpPr txBox="1"/>
          <p:nvPr/>
        </p:nvSpPr>
        <p:spPr>
          <a:xfrm>
            <a:off x="672274" y="926995"/>
            <a:ext cx="10847451" cy="5293757"/>
          </a:xfrm>
          <a:prstGeom prst="rect">
            <a:avLst/>
          </a:prstGeom>
          <a:noFill/>
        </p:spPr>
        <p:txBody>
          <a:bodyPr wrap="square" rtlCol="0">
            <a:spAutoFit/>
          </a:bodyPr>
          <a:lstStyle/>
          <a:p>
            <a:pPr marL="285750" lvl="0" indent="-285750" algn="just">
              <a:spcAft>
                <a:spcPts val="0"/>
              </a:spcAft>
              <a:buFont typeface="Arial" panose="020B0604020202020204" pitchFamily="34" charset="0"/>
              <a:buChar char="•"/>
              <a:tabLst>
                <a:tab pos="377190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he exchange in function and the confusion among voice forms, together with active and neutral alignment of th</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Actor and the Undergoer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make it impossible to assign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status to the arguments of the verb, in that we have no indication of the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Actor/Undergoer status of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verbal arguments. </a:t>
            </a:r>
            <a:endParaRPr lang="it-IT" sz="18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interaction of the two phenomena (i.e., a verb that no longer has voice and an argument whose syntactic and semantic status is unclear) signals  a change in the whole system of argument structure, affecting not only the linking of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the syntax (i.e., phase 2 of linking), but the assignment of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Macrorole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status and thematic relations as well (i.e., phase 1). </a:t>
            </a:r>
          </a:p>
          <a:p>
            <a:pPr marL="342900" indent="-342900" algn="just">
              <a:buFont typeface="Arial" panose="020B0604020202020204" pitchFamily="34" charset="0"/>
              <a:buChar char="•"/>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RRG notion of linking allows one to show that changes involving step 2 occur earlier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and are less disruptive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use of the passive form in active function, so-called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deponentization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is attested throughout the history of the language).</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endParaRPr lang="en-US" sz="2000" i="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Unlike changes affecting phase 2, changes involving phase 1 reflect more pervasive changes in the grammar of a language, which is in fact what happened in the transition from Latin to Romance).</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endParaRPr lang="it-IT" sz="20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575289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0E87C502-A7B4-9B40-9BB8-F57208BC04F5}"/>
              </a:ext>
            </a:extLst>
          </p:cNvPr>
          <p:cNvSpPr>
            <a:spLocks noGrp="1"/>
          </p:cNvSpPr>
          <p:nvPr>
            <p:ph type="sldNum" sz="quarter" idx="12"/>
          </p:nvPr>
        </p:nvSpPr>
        <p:spPr/>
        <p:txBody>
          <a:bodyPr/>
          <a:lstStyle/>
          <a:p>
            <a:fld id="{46322E45-FE70-47BE-ACBC-CC91D5BC503A}" type="slidenum">
              <a:rPr lang="en-GB" smtClean="0"/>
              <a:t>15</a:t>
            </a:fld>
            <a:endParaRPr lang="en-GB"/>
          </a:p>
        </p:txBody>
      </p:sp>
      <p:sp>
        <p:nvSpPr>
          <p:cNvPr id="3" name="CasellaDiTesto 2">
            <a:extLst>
              <a:ext uri="{FF2B5EF4-FFF2-40B4-BE49-F238E27FC236}">
                <a16:creationId xmlns:a16="http://schemas.microsoft.com/office/drawing/2014/main" id="{7B6546F4-35CB-F546-A492-DBAFF6BFD0DC}"/>
              </a:ext>
            </a:extLst>
          </p:cNvPr>
          <p:cNvSpPr txBox="1"/>
          <p:nvPr/>
        </p:nvSpPr>
        <p:spPr>
          <a:xfrm>
            <a:off x="710275" y="876270"/>
            <a:ext cx="11217565" cy="400110"/>
          </a:xfrm>
          <a:prstGeom prst="rect">
            <a:avLst/>
          </a:prstGeom>
          <a:noFill/>
        </p:spPr>
        <p:txBody>
          <a:bodyPr wrap="square" rtlCol="0">
            <a:spAutoFit/>
          </a:bodyPr>
          <a:lstStyle/>
          <a:p>
            <a:pPr algn="just">
              <a:spcAft>
                <a:spcPts val="0"/>
              </a:spcAft>
            </a:pPr>
            <a:r>
              <a:rPr lang="it-IT" sz="2000" b="1" dirty="0">
                <a:latin typeface="Times New Roman" panose="02020603050405020304" pitchFamily="18" charset="0"/>
                <a:ea typeface="MS Mincho" panose="02020609040205080304" pitchFamily="49" charset="-128"/>
              </a:rPr>
              <a:t>4</a:t>
            </a:r>
            <a:r>
              <a:rPr lang="it-IT" sz="2000" b="1" dirty="0">
                <a:effectLst/>
                <a:latin typeface="Times New Roman" panose="02020603050405020304" pitchFamily="18" charset="0"/>
                <a:ea typeface="MS Mincho" panose="02020609040205080304" pitchFamily="49" charset="-128"/>
              </a:rPr>
              <a:t>.2</a:t>
            </a:r>
            <a:r>
              <a:rPr lang="it-IT" sz="2000" dirty="0">
                <a:effectLst/>
                <a:latin typeface="Times New Roman" panose="02020603050405020304" pitchFamily="18" charset="0"/>
                <a:ea typeface="MS Mincho" panose="02020609040205080304" pitchFamily="49" charset="-128"/>
              </a:rPr>
              <a:t> </a:t>
            </a:r>
            <a:r>
              <a:rPr lang="it-IT" sz="2000" b="1" i="1" dirty="0" err="1">
                <a:effectLst/>
                <a:latin typeface="Times New Roman" panose="02020603050405020304" pitchFamily="18" charset="0"/>
                <a:ea typeface="MS Mincho" panose="02020609040205080304" pitchFamily="49" charset="-128"/>
              </a:rPr>
              <a:t>Gradience</a:t>
            </a:r>
            <a:r>
              <a:rPr lang="it-IT" sz="2000" b="1" i="1" dirty="0">
                <a:effectLst/>
                <a:latin typeface="Times New Roman" panose="02020603050405020304" pitchFamily="18" charset="0"/>
                <a:ea typeface="MS Mincho" panose="02020609040205080304" pitchFamily="49" charset="-128"/>
              </a:rPr>
              <a:t> in split </a:t>
            </a:r>
            <a:r>
              <a:rPr lang="it-IT" sz="2000" b="1" i="1" dirty="0" err="1">
                <a:effectLst/>
                <a:latin typeface="Times New Roman" panose="02020603050405020304" pitchFamily="18" charset="0"/>
                <a:ea typeface="MS Mincho" panose="02020609040205080304" pitchFamily="49" charset="-128"/>
              </a:rPr>
              <a:t>intransitivity</a:t>
            </a:r>
            <a:r>
              <a:rPr lang="it-IT" sz="2000" b="1" i="1" dirty="0">
                <a:effectLst/>
                <a:latin typeface="Times New Roman" panose="02020603050405020304" pitchFamily="18" charset="0"/>
                <a:ea typeface="MS Mincho" panose="02020609040205080304" pitchFamily="49" charset="-128"/>
              </a:rPr>
              <a:t> and Late Latin </a:t>
            </a:r>
            <a:r>
              <a:rPr lang="it-IT" sz="2000" b="1" i="1" dirty="0" err="1">
                <a:effectLst/>
                <a:latin typeface="Times New Roman" panose="02020603050405020304" pitchFamily="18" charset="0"/>
                <a:ea typeface="MS Mincho" panose="02020609040205080304" pitchFamily="49" charset="-128"/>
              </a:rPr>
              <a:t>pleonastic</a:t>
            </a:r>
            <a:r>
              <a:rPr lang="it-IT" sz="2000" b="1" i="1" dirty="0">
                <a:effectLst/>
                <a:latin typeface="Times New Roman" panose="02020603050405020304" pitchFamily="18" charset="0"/>
                <a:ea typeface="MS Mincho" panose="02020609040205080304" pitchFamily="49" charset="-128"/>
              </a:rPr>
              <a:t> </a:t>
            </a:r>
            <a:r>
              <a:rPr lang="it-IT" sz="2000" b="1" i="1" dirty="0" err="1">
                <a:effectLst/>
                <a:latin typeface="Times New Roman" panose="02020603050405020304" pitchFamily="18" charset="0"/>
                <a:ea typeface="MS Mincho" panose="02020609040205080304" pitchFamily="49" charset="-128"/>
              </a:rPr>
              <a:t>reflexives</a:t>
            </a:r>
            <a:endParaRPr lang="it-IT" sz="2000" b="1" i="1" dirty="0">
              <a:effectLst/>
              <a:latin typeface="Times New Roman" panose="02020603050405020304" pitchFamily="18" charset="0"/>
              <a:ea typeface="MS Mincho" panose="02020609040205080304" pitchFamily="49" charset="-128"/>
            </a:endParaRPr>
          </a:p>
        </p:txBody>
      </p:sp>
      <p:sp>
        <p:nvSpPr>
          <p:cNvPr id="4" name="CasellaDiTesto 3">
            <a:extLst>
              <a:ext uri="{FF2B5EF4-FFF2-40B4-BE49-F238E27FC236}">
                <a16:creationId xmlns:a16="http://schemas.microsoft.com/office/drawing/2014/main" id="{E65681A8-E761-7342-A8C2-BD4DB3E02061}"/>
              </a:ext>
            </a:extLst>
          </p:cNvPr>
          <p:cNvSpPr txBox="1"/>
          <p:nvPr/>
        </p:nvSpPr>
        <p:spPr>
          <a:xfrm>
            <a:off x="710275" y="1439665"/>
            <a:ext cx="10771449" cy="3477875"/>
          </a:xfrm>
          <a:prstGeom prst="rect">
            <a:avLst/>
          </a:prstGeom>
          <a:noFill/>
        </p:spPr>
        <p:txBody>
          <a:bodyPr wrap="square" rtlCol="0">
            <a:spAutoFit/>
          </a:bodyPr>
          <a:lstStyle/>
          <a:p>
            <a:pPr marL="342900" indent="-342900" algn="just">
              <a:spcAft>
                <a:spcPts val="0"/>
              </a:spcAft>
              <a:buFont typeface="Arial" panose="020B0604020202020204" pitchFamily="34" charset="0"/>
              <a:buChar char="•"/>
            </a:pP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Relevance</a:t>
            </a:r>
            <a:r>
              <a:rPr lang="it-IT" sz="2000" dirty="0">
                <a:latin typeface="Times New Roman" panose="02020603050405020304" pitchFamily="18" charset="0"/>
                <a:ea typeface="MS Mincho" panose="02020609040205080304" pitchFamily="49" charset="-128"/>
              </a:rPr>
              <a:t> of a </a:t>
            </a:r>
            <a:r>
              <a:rPr lang="it-IT" sz="2000" dirty="0" err="1">
                <a:latin typeface="Times New Roman" panose="02020603050405020304" pitchFamily="18" charset="0"/>
                <a:ea typeface="MS Mincho" panose="02020609040205080304" pitchFamily="49" charset="-128"/>
              </a:rPr>
              <a:t>gradient</a:t>
            </a:r>
            <a:r>
              <a:rPr lang="it-IT" sz="2000" dirty="0">
                <a:latin typeface="Times New Roman" panose="02020603050405020304" pitchFamily="18" charset="0"/>
                <a:ea typeface="MS Mincho" panose="02020609040205080304" pitchFamily="49" charset="-128"/>
              </a:rPr>
              <a:t> model of split </a:t>
            </a:r>
            <a:r>
              <a:rPr lang="it-IT" sz="2000" dirty="0" err="1">
                <a:latin typeface="Times New Roman" panose="02020603050405020304" pitchFamily="18" charset="0"/>
                <a:ea typeface="MS Mincho" panose="02020609040205080304" pitchFamily="49" charset="-128"/>
              </a:rPr>
              <a:t>intransitivity</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Sorace</a:t>
            </a:r>
            <a:r>
              <a:rPr lang="it-IT" sz="2000" dirty="0">
                <a:latin typeface="Times New Roman" panose="02020603050405020304" pitchFamily="18" charset="0"/>
                <a:ea typeface="MS Mincho" panose="02020609040205080304" pitchFamily="49" charset="-128"/>
              </a:rPr>
              <a:t> 2000; 2010: 2015) for </a:t>
            </a:r>
            <a:r>
              <a:rPr lang="it-IT" sz="2000" dirty="0" err="1">
                <a:latin typeface="Times New Roman" panose="02020603050405020304" pitchFamily="18" charset="0"/>
                <a:ea typeface="MS Mincho" panose="02020609040205080304" pitchFamily="49" charset="-128"/>
              </a:rPr>
              <a:t>accounting</a:t>
            </a:r>
            <a:r>
              <a:rPr lang="it-IT" sz="2000" dirty="0">
                <a:latin typeface="Times New Roman" panose="02020603050405020304" pitchFamily="18" charset="0"/>
                <a:ea typeface="MS Mincho" panose="02020609040205080304" pitchFamily="49" charset="-128"/>
              </a:rPr>
              <a:t> for </a:t>
            </a:r>
            <a:r>
              <a:rPr lang="it-IT" sz="2000" dirty="0" err="1">
                <a:latin typeface="Times New Roman" panose="02020603050405020304" pitchFamily="18" charset="0"/>
                <a:ea typeface="MS Mincho" panose="02020609040205080304" pitchFamily="49" charset="-128"/>
              </a:rPr>
              <a:t>this</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well-known</a:t>
            </a:r>
            <a:r>
              <a:rPr lang="it-IT" sz="2000" dirty="0">
                <a:latin typeface="Times New Roman" panose="02020603050405020304" pitchFamily="18" charset="0"/>
                <a:ea typeface="MS Mincho" panose="02020609040205080304" pitchFamily="49" charset="-128"/>
              </a:rPr>
              <a:t> and </a:t>
            </a:r>
            <a:r>
              <a:rPr lang="it-IT" sz="2000" dirty="0" err="1">
                <a:latin typeface="Times New Roman" panose="02020603050405020304" pitchFamily="18" charset="0"/>
                <a:ea typeface="MS Mincho" panose="02020609040205080304" pitchFamily="49" charset="-128"/>
              </a:rPr>
              <a:t>highly</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debated</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morphosyntactic</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change</a:t>
            </a:r>
            <a:r>
              <a:rPr lang="it-IT" sz="2000" dirty="0">
                <a:latin typeface="Times New Roman" panose="02020603050405020304" pitchFamily="18" charset="0"/>
                <a:ea typeface="MS Mincho" panose="02020609040205080304" pitchFamily="49" charset="-128"/>
              </a:rPr>
              <a:t> in the </a:t>
            </a:r>
            <a:r>
              <a:rPr lang="it-IT" sz="2000" dirty="0" err="1">
                <a:latin typeface="Times New Roman" panose="02020603050405020304" pitchFamily="18" charset="0"/>
                <a:ea typeface="MS Mincho" panose="02020609040205080304" pitchFamily="49" charset="-128"/>
              </a:rPr>
              <a:t>passage</a:t>
            </a:r>
            <a:r>
              <a:rPr lang="it-IT" sz="2000" dirty="0">
                <a:latin typeface="Times New Roman" panose="02020603050405020304" pitchFamily="18" charset="0"/>
                <a:ea typeface="MS Mincho" panose="02020609040205080304" pitchFamily="49" charset="-128"/>
              </a:rPr>
              <a:t> from Latin to Romance,  </a:t>
            </a:r>
            <a:r>
              <a:rPr lang="it-IT" sz="2000" dirty="0" err="1">
                <a:latin typeface="Times New Roman" panose="02020603050405020304" pitchFamily="18" charset="0"/>
                <a:ea typeface="MS Mincho" panose="02020609040205080304" pitchFamily="49" charset="-128"/>
              </a:rPr>
              <a:t>manifesting</a:t>
            </a:r>
            <a:r>
              <a:rPr lang="it-IT" sz="2000" dirty="0">
                <a:latin typeface="Times New Roman" panose="02020603050405020304" pitchFamily="18" charset="0"/>
                <a:ea typeface="MS Mincho" panose="02020609040205080304" pitchFamily="49" charset="-128"/>
              </a:rPr>
              <a:t> an </a:t>
            </a:r>
            <a:r>
              <a:rPr lang="it-IT" sz="2000" dirty="0" err="1">
                <a:latin typeface="Times New Roman" panose="02020603050405020304" pitchFamily="18" charset="0"/>
                <a:ea typeface="MS Mincho" panose="02020609040205080304" pitchFamily="49" charset="-128"/>
              </a:rPr>
              <a:t>active</a:t>
            </a:r>
            <a:r>
              <a:rPr lang="it-IT" sz="2000" dirty="0">
                <a:latin typeface="Times New Roman" panose="02020603050405020304" pitchFamily="18" charset="0"/>
                <a:ea typeface="MS Mincho" panose="02020609040205080304" pitchFamily="49" charset="-128"/>
              </a:rPr>
              <a:t> pattern in the domain of </a:t>
            </a:r>
            <a:r>
              <a:rPr lang="it-IT" sz="2000" dirty="0" err="1">
                <a:latin typeface="Times New Roman" panose="02020603050405020304" pitchFamily="18" charset="0"/>
                <a:ea typeface="MS Mincho" panose="02020609040205080304" pitchFamily="49" charset="-128"/>
              </a:rPr>
              <a:t>verbal</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syntax</a:t>
            </a:r>
            <a:r>
              <a:rPr lang="it-IT" sz="2000" dirty="0">
                <a:latin typeface="Times New Roman" panose="02020603050405020304" pitchFamily="18" charset="0"/>
                <a:ea typeface="MS Mincho" panose="02020609040205080304" pitchFamily="49" charset="-128"/>
              </a:rPr>
              <a:t>.</a:t>
            </a:r>
          </a:p>
          <a:p>
            <a:pPr marL="342900" indent="-342900" algn="just">
              <a:spcAft>
                <a:spcPts val="0"/>
              </a:spcAft>
              <a:buFont typeface="Arial" panose="020B0604020202020204" pitchFamily="34" charset="0"/>
              <a:buChar char="•"/>
            </a:pPr>
            <a:endParaRPr lang="it-IT" sz="2000" dirty="0">
              <a:effectLst/>
              <a:latin typeface="Times New Roman" panose="02020603050405020304" pitchFamily="18" charset="0"/>
              <a:ea typeface="MS Mincho" panose="02020609040205080304" pitchFamily="49" charset="-128"/>
            </a:endParaRPr>
          </a:p>
          <a:p>
            <a:pPr marL="342900" indent="-342900" algn="jus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Intransitive verbs may be placed along a hierarchy, illustrated in Fig 2, defined primarily by the degree of telicity of the verb and secondarily by the degree of control/</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agentivity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of the subject,  ranging from verbs denoting “telic dynamic change”, which categorically select BE, to verbs of “atelic non-motional activity”, categorically selecting HAVE in languages with auxiliary selection and generally displaying lack of alternations and variation in other manifestations of split intransitivity across languages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Sorace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2011</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342900" indent="-342900" algn="just">
              <a:spcAft>
                <a:spcPts val="0"/>
              </a:spcAft>
              <a:buFont typeface="Arial" panose="020B0604020202020204" pitchFamily="34" charset="0"/>
              <a:buChar char="•"/>
            </a:pPr>
            <a:endParaRPr lang="it-IT" sz="20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851383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80210A18-9405-8C4B-9F00-F8E143A56800}"/>
              </a:ext>
            </a:extLst>
          </p:cNvPr>
          <p:cNvSpPr>
            <a:spLocks noGrp="1"/>
          </p:cNvSpPr>
          <p:nvPr>
            <p:ph type="sldNum" sz="quarter" idx="12"/>
          </p:nvPr>
        </p:nvSpPr>
        <p:spPr/>
        <p:txBody>
          <a:bodyPr/>
          <a:lstStyle/>
          <a:p>
            <a:fld id="{46322E45-FE70-47BE-ACBC-CC91D5BC503A}" type="slidenum">
              <a:rPr lang="en-GB" smtClean="0"/>
              <a:t>16</a:t>
            </a:fld>
            <a:endParaRPr lang="en-GB"/>
          </a:p>
        </p:txBody>
      </p:sp>
      <p:sp>
        <p:nvSpPr>
          <p:cNvPr id="3" name="CasellaDiTesto 2">
            <a:extLst>
              <a:ext uri="{FF2B5EF4-FFF2-40B4-BE49-F238E27FC236}">
                <a16:creationId xmlns:a16="http://schemas.microsoft.com/office/drawing/2014/main" id="{E01ADA5F-7303-454B-BD78-D1974207A77A}"/>
              </a:ext>
            </a:extLst>
          </p:cNvPr>
          <p:cNvSpPr txBox="1"/>
          <p:nvPr/>
        </p:nvSpPr>
        <p:spPr>
          <a:xfrm>
            <a:off x="389246" y="810191"/>
            <a:ext cx="11413508" cy="5324535"/>
          </a:xfrm>
          <a:prstGeom prst="rect">
            <a:avLst/>
          </a:prstGeom>
          <a:noFill/>
        </p:spPr>
        <p:txBody>
          <a:bodyPr wrap="square" rtlCol="0">
            <a:spAutoFit/>
          </a:bodyPr>
          <a:lstStyle/>
          <a:p>
            <a:pPr marL="342900" lvl="0" indent="-342900" algn="just">
              <a:spcAft>
                <a:spcPts val="0"/>
              </a:spcAft>
              <a:buFont typeface="Symbol" pitchFamily="2" charset="2"/>
              <a:buChar char=""/>
            </a:pPr>
            <a:r>
              <a:rPr lang="en-US" sz="2000" dirty="0">
                <a:effectLst/>
                <a:latin typeface="Times New Roman" panose="02020603050405020304" pitchFamily="18" charset="0"/>
                <a:ea typeface="Times New Roman" panose="02020603050405020304" pitchFamily="18" charset="0"/>
              </a:rPr>
              <a:t>The SIH is an empirical generalization that identifies the notion of "telic change" at the core of </a:t>
            </a:r>
            <a:r>
              <a:rPr lang="en-US" sz="2000" dirty="0" err="1">
                <a:effectLst/>
                <a:latin typeface="Times New Roman" panose="02020603050405020304" pitchFamily="18" charset="0"/>
                <a:ea typeface="Times New Roman" panose="02020603050405020304" pitchFamily="18" charset="0"/>
              </a:rPr>
              <a:t>unaccusativity</a:t>
            </a:r>
            <a:r>
              <a:rPr lang="en-US" sz="2000" dirty="0">
                <a:effectLst/>
                <a:latin typeface="Times New Roman" panose="02020603050405020304" pitchFamily="18" charset="0"/>
                <a:ea typeface="Times New Roman" panose="02020603050405020304" pitchFamily="18" charset="0"/>
              </a:rPr>
              <a:t>/Class S</a:t>
            </a:r>
            <a:r>
              <a:rPr lang="en-US" sz="2000" baseline="-25000" dirty="0">
                <a:effectLst/>
                <a:latin typeface="Times New Roman" panose="02020603050405020304" pitchFamily="18" charset="0"/>
                <a:ea typeface="Times New Roman" panose="02020603050405020304" pitchFamily="18" charset="0"/>
              </a:rPr>
              <a:t>O </a:t>
            </a:r>
            <a:r>
              <a:rPr lang="en-US" sz="2000" dirty="0">
                <a:effectLst/>
                <a:latin typeface="Times New Roman" panose="02020603050405020304" pitchFamily="18" charset="0"/>
                <a:ea typeface="Times New Roman" panose="02020603050405020304" pitchFamily="18" charset="0"/>
              </a:rPr>
              <a:t>verbs  and that of "atelic non motional activity" at the core of unergativity/Class S</a:t>
            </a:r>
            <a:r>
              <a:rPr lang="en-US" sz="2000" baseline="-25000" dirty="0">
                <a:effectLst/>
                <a:latin typeface="Times New Roman" panose="02020603050405020304" pitchFamily="18" charset="0"/>
                <a:ea typeface="Times New Roman" panose="02020603050405020304" pitchFamily="18" charset="0"/>
              </a:rPr>
              <a:t>A</a:t>
            </a:r>
            <a:r>
              <a:rPr lang="en-US" sz="2000" dirty="0">
                <a:effectLst/>
                <a:latin typeface="Times New Roman" panose="02020603050405020304" pitchFamily="18" charset="0"/>
                <a:ea typeface="Times New Roman" panose="02020603050405020304" pitchFamily="18" charset="0"/>
              </a:rPr>
              <a:t> verbs. The closer to the core a verb type is, the more determinate its syntactic status as either </a:t>
            </a:r>
            <a:r>
              <a:rPr lang="en-US" sz="2000" dirty="0" err="1">
                <a:effectLst/>
                <a:latin typeface="Times New Roman" panose="02020603050405020304" pitchFamily="18" charset="0"/>
                <a:ea typeface="Times New Roman" panose="02020603050405020304" pitchFamily="18" charset="0"/>
              </a:rPr>
              <a:t>unaccusative</a:t>
            </a:r>
            <a:r>
              <a:rPr lang="en-US" sz="2000" dirty="0">
                <a:effectLst/>
                <a:latin typeface="Times New Roman" panose="02020603050405020304" pitchFamily="18" charset="0"/>
                <a:ea typeface="Times New Roman" panose="02020603050405020304" pitchFamily="18" charset="0"/>
              </a:rPr>
              <a:t> or unergative. Verbs that are stative and non-agentive are the most indeterminate. Sensitivity to contextual or compositional factors correlates with the distance of a verb from the core </a:t>
            </a:r>
            <a:r>
              <a:rPr lang="en-US" sz="1600" dirty="0">
                <a:effectLst/>
                <a:latin typeface="Times New Roman" panose="02020603050405020304" pitchFamily="18" charset="0"/>
                <a:ea typeface="Times New Roman" panose="02020603050405020304" pitchFamily="18" charset="0"/>
              </a:rPr>
              <a:t>(</a:t>
            </a:r>
            <a:r>
              <a:rPr lang="en-US" sz="1600" dirty="0" err="1">
                <a:effectLst/>
                <a:latin typeface="Times New Roman" panose="02020603050405020304" pitchFamily="18" charset="0"/>
                <a:ea typeface="Times New Roman" panose="02020603050405020304" pitchFamily="18" charset="0"/>
              </a:rPr>
              <a:t>Sorace</a:t>
            </a:r>
            <a:r>
              <a:rPr lang="en-US" sz="1600" dirty="0">
                <a:effectLst/>
                <a:latin typeface="Times New Roman" panose="02020603050405020304" pitchFamily="18" charset="0"/>
                <a:ea typeface="Times New Roman" panose="02020603050405020304" pitchFamily="18" charset="0"/>
              </a:rPr>
              <a:t> 2011). </a:t>
            </a:r>
            <a:endParaRPr lang="it-IT" sz="1600"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sz="2000" dirty="0">
                <a:effectLst/>
                <a:latin typeface="Times New Roman" panose="02020603050405020304" pitchFamily="18" charset="0"/>
                <a:ea typeface="Times New Roman" panose="02020603050405020304" pitchFamily="18" charset="0"/>
              </a:rPr>
              <a:t> </a:t>
            </a:r>
            <a:endParaRPr lang="it-IT" sz="2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itchFamily="2" charset="2"/>
              <a:buChar char=""/>
            </a:pPr>
            <a:r>
              <a:rPr lang="en-US" sz="2000" dirty="0">
                <a:effectLst/>
                <a:latin typeface="Times New Roman" panose="02020603050405020304" pitchFamily="18" charset="0"/>
                <a:ea typeface="Times New Roman" panose="02020603050405020304" pitchFamily="18" charset="0"/>
              </a:rPr>
              <a:t>This generalization supports the intuition that, within their respective classes, some verbs are "more </a:t>
            </a:r>
            <a:r>
              <a:rPr lang="en-US" sz="2000" dirty="0" err="1">
                <a:effectLst/>
                <a:latin typeface="Times New Roman" panose="02020603050405020304" pitchFamily="18" charset="0"/>
                <a:ea typeface="Times New Roman" panose="02020603050405020304" pitchFamily="18" charset="0"/>
              </a:rPr>
              <a:t>unaccusative</a:t>
            </a:r>
            <a:r>
              <a:rPr lang="en-US" sz="2000" dirty="0">
                <a:effectLst/>
                <a:latin typeface="Times New Roman" panose="02020603050405020304" pitchFamily="18" charset="0"/>
                <a:ea typeface="Times New Roman" panose="02020603050405020304" pitchFamily="18" charset="0"/>
              </a:rPr>
              <a:t>" and "more unergative" than others </a:t>
            </a:r>
            <a:r>
              <a:rPr lang="en-US" sz="1600" dirty="0">
                <a:effectLst/>
                <a:latin typeface="Times New Roman" panose="02020603050405020304" pitchFamily="18" charset="0"/>
                <a:ea typeface="Times New Roman" panose="02020603050405020304" pitchFamily="18" charset="0"/>
              </a:rPr>
              <a:t>(Legendre, Miyata &amp; </a:t>
            </a:r>
            <a:r>
              <a:rPr lang="en-US" sz="1600" dirty="0" err="1">
                <a:effectLst/>
                <a:latin typeface="Times New Roman" panose="02020603050405020304" pitchFamily="18" charset="0"/>
                <a:ea typeface="Times New Roman" panose="02020603050405020304" pitchFamily="18" charset="0"/>
              </a:rPr>
              <a:t>Smolensky</a:t>
            </a:r>
            <a:r>
              <a:rPr lang="en-US" sz="1600" dirty="0">
                <a:effectLst/>
                <a:latin typeface="Times New Roman" panose="02020603050405020304" pitchFamily="18" charset="0"/>
                <a:ea typeface="Times New Roman" panose="02020603050405020304" pitchFamily="18" charset="0"/>
              </a:rPr>
              <a:t> 1991; </a:t>
            </a:r>
            <a:r>
              <a:rPr lang="en-US" sz="1600" dirty="0" err="1">
                <a:effectLst/>
                <a:latin typeface="Times New Roman" panose="02020603050405020304" pitchFamily="18" charset="0"/>
                <a:ea typeface="Times New Roman" panose="02020603050405020304" pitchFamily="18" charset="0"/>
              </a:rPr>
              <a:t>Sorace</a:t>
            </a:r>
            <a:r>
              <a:rPr lang="en-US" sz="1600" dirty="0">
                <a:effectLst/>
                <a:latin typeface="Times New Roman" panose="02020603050405020304" pitchFamily="18" charset="0"/>
                <a:ea typeface="Times New Roman" panose="02020603050405020304" pitchFamily="18" charset="0"/>
              </a:rPr>
              <a:t> 2011: 73</a:t>
            </a:r>
            <a:r>
              <a:rPr lang="en-US" sz="2000" dirty="0">
                <a:effectLst/>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U</a:t>
            </a:r>
            <a:r>
              <a:rPr lang="en-US" sz="2000" dirty="0" err="1">
                <a:effectLst/>
                <a:latin typeface="Times New Roman" panose="02020603050405020304" pitchFamily="18" charset="0"/>
                <a:ea typeface="Times New Roman" panose="02020603050405020304" pitchFamily="18" charset="0"/>
              </a:rPr>
              <a:t>naccusativity</a:t>
            </a:r>
            <a:r>
              <a:rPr lang="en-US" sz="2000" dirty="0">
                <a:effectLst/>
                <a:latin typeface="Times New Roman" panose="02020603050405020304" pitchFamily="18" charset="0"/>
                <a:ea typeface="Times New Roman" panose="02020603050405020304" pitchFamily="18" charset="0"/>
              </a:rPr>
              <a:t> or unergativity are not inherently gradient notions, but rather “some verbs allow only one type of syntactic projection whereas other verbs are compatible with different projections to variable degrees” </a:t>
            </a:r>
            <a:r>
              <a:rPr lang="en-US" sz="1600" dirty="0">
                <a:effectLst/>
                <a:latin typeface="Times New Roman" panose="02020603050405020304" pitchFamily="18" charset="0"/>
                <a:ea typeface="Times New Roman" panose="02020603050405020304" pitchFamily="18" charset="0"/>
              </a:rPr>
              <a:t>(</a:t>
            </a:r>
            <a:r>
              <a:rPr lang="en-US" sz="1600" dirty="0" err="1">
                <a:effectLst/>
                <a:latin typeface="Times New Roman" panose="02020603050405020304" pitchFamily="18" charset="0"/>
                <a:ea typeface="Times New Roman" panose="02020603050405020304" pitchFamily="18" charset="0"/>
              </a:rPr>
              <a:t>Sorace</a:t>
            </a:r>
            <a:r>
              <a:rPr lang="en-US" sz="1600" dirty="0">
                <a:effectLst/>
                <a:latin typeface="Times New Roman" panose="02020603050405020304" pitchFamily="18" charset="0"/>
                <a:ea typeface="Times New Roman" panose="02020603050405020304" pitchFamily="18" charset="0"/>
              </a:rPr>
              <a:t> 2011). </a:t>
            </a:r>
            <a:endParaRPr lang="it-IT" sz="1600" dirty="0">
              <a:effectLst/>
              <a:latin typeface="Times New Roman" panose="02020603050405020304" pitchFamily="18" charset="0"/>
              <a:ea typeface="Times New Roman" panose="02020603050405020304" pitchFamily="18" charset="0"/>
            </a:endParaRPr>
          </a:p>
          <a:p>
            <a:pPr algn="just">
              <a:lnSpc>
                <a:spcPct val="150000"/>
              </a:lnSpc>
              <a:spcAft>
                <a:spcPts val="0"/>
              </a:spcAft>
            </a:pPr>
            <a:r>
              <a:rPr lang="en-US" sz="2000" dirty="0">
                <a:effectLst/>
                <a:latin typeface="Times New Roman" panose="02020603050405020304" pitchFamily="18" charset="0"/>
                <a:ea typeface="Times New Roman" panose="02020603050405020304" pitchFamily="18" charset="0"/>
              </a:rPr>
              <a:t> </a:t>
            </a:r>
            <a:endParaRPr lang="it-IT" sz="20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SIH (initially proposed for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auxiliary selection), has proved to be relevant for various aspects of split intransitivity in a number of languages, and it also been shown to correlate with the order and the degree of difficulty in the acquisition of its properties in various languages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Montrul</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2003,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Sorace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&amp;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Shomura</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2001)</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their vulnerability to attrition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Montrul</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2003;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Sorace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2011).</a:t>
            </a:r>
            <a:endParaRPr lang="it-IT" sz="1600" dirty="0">
              <a:effectLst/>
              <a:latin typeface="Time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492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22A4EF62-929F-874E-BF09-F46617768AEA}"/>
              </a:ext>
            </a:extLst>
          </p:cNvPr>
          <p:cNvSpPr>
            <a:spLocks noGrp="1"/>
          </p:cNvSpPr>
          <p:nvPr>
            <p:ph type="sldNum" sz="quarter" idx="12"/>
          </p:nvPr>
        </p:nvSpPr>
        <p:spPr/>
        <p:txBody>
          <a:bodyPr/>
          <a:lstStyle/>
          <a:p>
            <a:fld id="{46322E45-FE70-47BE-ACBC-CC91D5BC503A}" type="slidenum">
              <a:rPr lang="en-GB" smtClean="0"/>
              <a:t>17</a:t>
            </a:fld>
            <a:endParaRPr lang="en-GB"/>
          </a:p>
        </p:txBody>
      </p:sp>
      <p:sp>
        <p:nvSpPr>
          <p:cNvPr id="3" name="CasellaDiTesto 2">
            <a:extLst>
              <a:ext uri="{FF2B5EF4-FFF2-40B4-BE49-F238E27FC236}">
                <a16:creationId xmlns:a16="http://schemas.microsoft.com/office/drawing/2014/main" id="{E195BF4A-77B6-4C40-95F2-83962399363D}"/>
              </a:ext>
            </a:extLst>
          </p:cNvPr>
          <p:cNvSpPr txBox="1"/>
          <p:nvPr/>
        </p:nvSpPr>
        <p:spPr>
          <a:xfrm>
            <a:off x="802903" y="805205"/>
            <a:ext cx="10586193" cy="5099922"/>
          </a:xfrm>
          <a:prstGeom prst="rect">
            <a:avLst/>
          </a:prstGeom>
          <a:noFill/>
        </p:spPr>
        <p:txBody>
          <a:bodyPr wrap="square" rtlCol="0">
            <a:spAutoFit/>
          </a:bodyPr>
          <a:lstStyle/>
          <a:p>
            <a:pPr marL="342900" lvl="0" indent="-342900" algn="just">
              <a:spcAft>
                <a:spcPts val="0"/>
              </a:spcAft>
              <a:buFont typeface="Symbol"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Between the two categorical extremes are verbs that display variable behavior. Auxiliary</a:t>
            </a:r>
            <a:endParaRPr lang="it-IT" sz="2000" dirty="0">
              <a:effectLst/>
              <a:latin typeface="Times" pitchFamily="2" charset="0"/>
              <a:ea typeface="Times New Roman" panose="02020603050405020304" pitchFamily="18" charset="0"/>
              <a:cs typeface="Times New Roman" panose="02020603050405020304" pitchFamily="18" charset="0"/>
            </a:endParaRPr>
          </a:p>
          <a:p>
            <a:pPr marL="228600"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selection and other diagnostics of split intransitivity appear to be sensitive to the hierarchy, </a:t>
            </a:r>
            <a:endParaRPr lang="it-IT" sz="2000" dirty="0">
              <a:effectLst/>
              <a:latin typeface="Times" pitchFamily="2" charset="0"/>
              <a:ea typeface="Times New Roman" panose="02020603050405020304" pitchFamily="18" charset="0"/>
              <a:cs typeface="Times New Roman" panose="02020603050405020304" pitchFamily="18" charset="0"/>
            </a:endParaRPr>
          </a:p>
          <a:p>
            <a:pPr marL="228600"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although not in identical ways, in several languages and varieties of languages.</a:t>
            </a:r>
            <a:endParaRPr lang="it-IT" sz="2000" dirty="0">
              <a:effectLst/>
              <a:latin typeface="Times" pitchFamily="2" charset="0"/>
              <a:ea typeface="Times New Roman" panose="02020603050405020304" pitchFamily="18" charset="0"/>
              <a:cs typeface="Times New Roman" panose="02020603050405020304" pitchFamily="18" charset="0"/>
            </a:endParaRPr>
          </a:p>
          <a:p>
            <a:pPr marL="220980"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CHANGE  OF LOCATION &gt; 		             categorically  </a:t>
            </a:r>
            <a:r>
              <a:rPr lang="en-US" dirty="0" err="1">
                <a:effectLst/>
                <a:latin typeface="Times New Roman" panose="02020603050405020304" pitchFamily="18" charset="0"/>
                <a:ea typeface="Times New Roman" panose="02020603050405020304" pitchFamily="18" charset="0"/>
              </a:rPr>
              <a:t>unaccusative</a:t>
            </a:r>
            <a:endParaRPr lang="en-US"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CHANGE OF STATE &gt; </a:t>
            </a:r>
            <a:endParaRPr lang="it-IT"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CONTINUATION OF STATE &gt;</a:t>
            </a:r>
            <a:endParaRPr lang="it-IT"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EXISTENCE OF STATE &gt; </a:t>
            </a:r>
            <a:endParaRPr lang="it-IT"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UNCONTROLLED PROCESS &gt; </a:t>
            </a:r>
            <a:endParaRPr lang="it-IT"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MOTIONAL PROCESS &gt; </a:t>
            </a:r>
            <a:endParaRPr lang="it-IT"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NON-MOTIONAL PROCESS			</a:t>
            </a:r>
            <a:r>
              <a:rPr lang="en-US" dirty="0" err="1">
                <a:effectLst/>
                <a:latin typeface="Times New Roman" panose="02020603050405020304" pitchFamily="18" charset="0"/>
                <a:ea typeface="Times New Roman" panose="02020603050405020304" pitchFamily="18" charset="0"/>
              </a:rPr>
              <a:t>categoricallly</a:t>
            </a:r>
            <a:r>
              <a:rPr lang="en-US" dirty="0">
                <a:effectLst/>
                <a:latin typeface="Times New Roman" panose="02020603050405020304" pitchFamily="18" charset="0"/>
                <a:ea typeface="Times New Roman" panose="02020603050405020304" pitchFamily="18" charset="0"/>
              </a:rPr>
              <a:t> unergative </a:t>
            </a:r>
            <a:endParaRPr lang="it-IT"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endParaRPr lang="en-US" i="1"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Figure 2 </a:t>
            </a:r>
            <a:r>
              <a:rPr lang="en-US" i="1" dirty="0">
                <a:effectLst/>
                <a:latin typeface="Times New Roman" panose="02020603050405020304" pitchFamily="18" charset="0"/>
                <a:ea typeface="Times New Roman" panose="02020603050405020304" pitchFamily="18" charset="0"/>
              </a:rPr>
              <a:t>The Split Intransitivity </a:t>
            </a:r>
            <a:r>
              <a:rPr lang="it-IT" i="1" dirty="0" err="1">
                <a:latin typeface="Times New Roman" panose="02020603050405020304" pitchFamily="18" charset="0"/>
                <a:ea typeface="MS Mincho" panose="02020609040205080304" pitchFamily="49" charset="-128"/>
              </a:rPr>
              <a:t>Hierarchy</a:t>
            </a:r>
            <a:r>
              <a:rPr lang="it-IT" dirty="0">
                <a:latin typeface="Times New Roman" panose="02020603050405020304" pitchFamily="18" charset="0"/>
                <a:ea typeface="MS Mincho" panose="02020609040205080304" pitchFamily="49" charset="-128"/>
              </a:rPr>
              <a:t>  (</a:t>
            </a:r>
            <a:r>
              <a:rPr lang="it-IT" dirty="0" err="1">
                <a:latin typeface="Times New Roman" panose="02020603050405020304" pitchFamily="18" charset="0"/>
                <a:ea typeface="MS Mincho" panose="02020609040205080304" pitchFamily="49" charset="-128"/>
              </a:rPr>
              <a:t>Sorace</a:t>
            </a:r>
            <a:r>
              <a:rPr lang="it-IT" dirty="0">
                <a:latin typeface="Times New Roman" panose="02020603050405020304" pitchFamily="18" charset="0"/>
                <a:ea typeface="MS Mincho" panose="02020609040205080304" pitchFamily="49" charset="-128"/>
              </a:rPr>
              <a:t> 2011: 69)</a:t>
            </a:r>
            <a:endParaRPr lang="it-IT"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9065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9BCBF176-C137-5D4B-A41E-22D35091D7A0}"/>
              </a:ext>
            </a:extLst>
          </p:cNvPr>
          <p:cNvSpPr>
            <a:spLocks noGrp="1"/>
          </p:cNvSpPr>
          <p:nvPr>
            <p:ph type="sldNum" sz="quarter" idx="12"/>
          </p:nvPr>
        </p:nvSpPr>
        <p:spPr/>
        <p:txBody>
          <a:bodyPr/>
          <a:lstStyle/>
          <a:p>
            <a:fld id="{46322E45-FE70-47BE-ACBC-CC91D5BC503A}" type="slidenum">
              <a:rPr lang="en-GB" smtClean="0"/>
              <a:t>18</a:t>
            </a:fld>
            <a:endParaRPr lang="en-GB"/>
          </a:p>
        </p:txBody>
      </p:sp>
      <p:sp>
        <p:nvSpPr>
          <p:cNvPr id="3" name="CasellaDiTesto 2">
            <a:extLst>
              <a:ext uri="{FF2B5EF4-FFF2-40B4-BE49-F238E27FC236}">
                <a16:creationId xmlns:a16="http://schemas.microsoft.com/office/drawing/2014/main" id="{232D69DA-0A8A-E54D-AE33-F5B154822997}"/>
              </a:ext>
            </a:extLst>
          </p:cNvPr>
          <p:cNvSpPr txBox="1"/>
          <p:nvPr/>
        </p:nvSpPr>
        <p:spPr>
          <a:xfrm>
            <a:off x="732693" y="1084322"/>
            <a:ext cx="10755922" cy="5454590"/>
          </a:xfrm>
          <a:prstGeom prst="rect">
            <a:avLst/>
          </a:prstGeom>
          <a:noFill/>
        </p:spPr>
        <p:txBody>
          <a:bodyPr wrap="square" rtlCol="0">
            <a:spAutoFit/>
          </a:bodyPr>
          <a:lstStyle/>
          <a:p>
            <a:pPr marL="220980" algn="just">
              <a:spcAft>
                <a:spcPts val="0"/>
              </a:spcAft>
            </a:pPr>
            <a:r>
              <a:rPr lang="en-US" sz="2000" dirty="0">
                <a:effectLst/>
                <a:latin typeface="Times New Roman" panose="02020603050405020304" pitchFamily="18" charset="0"/>
                <a:ea typeface="Times New Roman" panose="02020603050405020304" pitchFamily="18" charset="0"/>
              </a:rPr>
              <a:t>	                                                                                                  </a:t>
            </a:r>
            <a:r>
              <a:rPr lang="en-US" cap="small" dirty="0">
                <a:latin typeface="Times New Roman" panose="02020603050405020304" pitchFamily="18" charset="0"/>
                <a:ea typeface="Times New Roman" panose="02020603050405020304" pitchFamily="18" charset="0"/>
              </a:rPr>
              <a:t>categorically  </a:t>
            </a:r>
            <a:r>
              <a:rPr lang="en-US" cap="small" dirty="0" err="1">
                <a:latin typeface="Times New Roman" panose="02020603050405020304" pitchFamily="18" charset="0"/>
                <a:ea typeface="Times New Roman" panose="02020603050405020304" pitchFamily="18" charset="0"/>
              </a:rPr>
              <a:t>unaccusative</a:t>
            </a:r>
            <a:endParaRPr lang="en-US" cap="small"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CHANGE OF STATE &gt;                  </a:t>
            </a:r>
            <a:r>
              <a:rPr lang="en-US" dirty="0">
                <a:latin typeface="Times New Roman" panose="02020603050405020304" pitchFamily="18" charset="0"/>
                <a:ea typeface="Times New Roman" panose="02020603050405020304" pitchFamily="18" charset="0"/>
              </a:rPr>
              <a:t>(</a:t>
            </a:r>
            <a:r>
              <a:rPr lang="en-US" i="1" dirty="0" err="1">
                <a:effectLst/>
                <a:latin typeface="Times New Roman" panose="02020603050405020304" pitchFamily="18" charset="0"/>
                <a:ea typeface="Times New Roman" panose="02020603050405020304" pitchFamily="18" charset="0"/>
              </a:rPr>
              <a:t>sibi</a:t>
            </a:r>
            <a:r>
              <a:rPr lang="en-US" i="1" dirty="0">
                <a:effectLst/>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mori </a:t>
            </a:r>
            <a:r>
              <a:rPr lang="en-US" dirty="0">
                <a:latin typeface="Times New Roman" panose="02020603050405020304" pitchFamily="18" charset="0"/>
                <a:ea typeface="Times New Roman" panose="02020603050405020304" pitchFamily="18" charset="0"/>
              </a:rPr>
              <a:t>‘to die’, </a:t>
            </a:r>
            <a:r>
              <a:rPr lang="en-US" i="1" dirty="0" err="1">
                <a:effectLst/>
                <a:latin typeface="Times New Roman" panose="02020603050405020304" pitchFamily="18" charset="0"/>
                <a:ea typeface="Times New Roman" panose="02020603050405020304" pitchFamily="18" charset="0"/>
              </a:rPr>
              <a:t>sibi</a:t>
            </a:r>
            <a:r>
              <a:rPr lang="en-US" i="1" dirty="0">
                <a:effectLst/>
                <a:latin typeface="Times New Roman" panose="02020603050405020304" pitchFamily="18" charset="0"/>
                <a:ea typeface="Times New Roman" panose="02020603050405020304" pitchFamily="18" charset="0"/>
              </a:rPr>
              <a:t> </a:t>
            </a:r>
            <a:r>
              <a:rPr lang="en-US" i="1" dirty="0" err="1">
                <a:effectLst/>
                <a:latin typeface="Times New Roman" panose="02020603050405020304" pitchFamily="18" charset="0"/>
                <a:ea typeface="Times New Roman" panose="02020603050405020304" pitchFamily="18" charset="0"/>
              </a:rPr>
              <a:t>nasci</a:t>
            </a:r>
            <a:r>
              <a:rPr lang="en-US" i="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 be born’) </a:t>
            </a:r>
            <a:r>
              <a:rPr lang="en-US" dirty="0">
                <a:latin typeface="Times New Roman" panose="02020603050405020304" pitchFamily="18" charset="0"/>
                <a:ea typeface="Times New Roman" panose="02020603050405020304" pitchFamily="18" charset="0"/>
              </a:rPr>
              <a:t>(*</a:t>
            </a:r>
            <a:r>
              <a:rPr lang="en-US" i="1" dirty="0">
                <a:latin typeface="Times New Roman" panose="02020603050405020304" pitchFamily="18" charset="0"/>
                <a:ea typeface="Times New Roman" panose="02020603050405020304" pitchFamily="18" charset="0"/>
              </a:rPr>
              <a:t>se</a:t>
            </a:r>
            <a:r>
              <a:rPr lang="en-US" dirty="0">
                <a:latin typeface="Times New Roman" panose="02020603050405020304" pitchFamily="18" charset="0"/>
                <a:ea typeface="Times New Roman" panose="02020603050405020304" pitchFamily="18" charset="0"/>
              </a:rPr>
              <a:t>)</a:t>
            </a:r>
          </a:p>
          <a:p>
            <a:pPr marL="228600" algn="just">
              <a:lnSpc>
                <a:spcPct val="150000"/>
              </a:lnSpc>
              <a:spcAft>
                <a:spcPts val="0"/>
              </a:spcAft>
            </a:pPr>
            <a:r>
              <a:rPr lang="en-US" dirty="0">
                <a:latin typeface="Times New Roman" panose="02020603050405020304" pitchFamily="18" charset="0"/>
                <a:ea typeface="Times New Roman" panose="02020603050405020304" pitchFamily="18" charset="0"/>
              </a:rPr>
              <a:t>CHANGE  OF LOCATION &gt;         (telic),</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sibi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vadere</a:t>
            </a:r>
            <a:r>
              <a:rPr lang="en-US" i="1"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‘to go’, </a:t>
            </a:r>
            <a:r>
              <a:rPr lang="en-US" i="1" dirty="0" err="1">
                <a:latin typeface="Times New Roman" panose="02020603050405020304" pitchFamily="18" charset="0"/>
                <a:ea typeface="Times New Roman" panose="02020603050405020304" pitchFamily="18" charset="0"/>
              </a:rPr>
              <a:t>sibi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abire</a:t>
            </a:r>
            <a:r>
              <a:rPr lang="en-US" dirty="0">
                <a:latin typeface="Times New Roman" panose="02020603050405020304" pitchFamily="18" charset="0"/>
                <a:ea typeface="Times New Roman" panose="02020603050405020304" pitchFamily="18" charset="0"/>
              </a:rPr>
              <a:t> ‘to leave’</a:t>
            </a:r>
          </a:p>
          <a:p>
            <a:pPr marL="228600" algn="just">
              <a:lnSpc>
                <a:spcPct val="150000"/>
              </a:lnSpc>
              <a:spcAft>
                <a:spcPts val="0"/>
              </a:spcAft>
            </a:pPr>
            <a:r>
              <a:rPr lang="en-US" dirty="0">
                <a:latin typeface="Times New Roman" panose="02020603050405020304" pitchFamily="18" charset="0"/>
                <a:ea typeface="Times New Roman" panose="02020603050405020304" pitchFamily="18" charset="0"/>
              </a:rPr>
              <a:t>                                                         (atelic) </a:t>
            </a:r>
            <a:r>
              <a:rPr lang="en-US" i="1" dirty="0" err="1">
                <a:latin typeface="Times New Roman" panose="02020603050405020304" pitchFamily="18" charset="0"/>
                <a:ea typeface="Times New Roman" panose="02020603050405020304" pitchFamily="18" charset="0"/>
              </a:rPr>
              <a:t>sibi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ambulare</a:t>
            </a:r>
            <a:r>
              <a:rPr lang="en-US" i="1"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to walk’, </a:t>
            </a:r>
            <a:r>
              <a:rPr lang="en-US" i="1" dirty="0" err="1">
                <a:latin typeface="Times New Roman" panose="02020603050405020304" pitchFamily="18" charset="0"/>
                <a:ea typeface="Times New Roman" panose="02020603050405020304" pitchFamily="18" charset="0"/>
              </a:rPr>
              <a:t>sibi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vagari</a:t>
            </a:r>
            <a:r>
              <a:rPr lang="en-US" i="1"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to wander’</a:t>
            </a: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CONTINUATION OF STATE &gt;     </a:t>
            </a:r>
            <a:r>
              <a:rPr lang="en-US" i="1" dirty="0" err="1">
                <a:effectLst/>
                <a:latin typeface="Times New Roman" panose="02020603050405020304" pitchFamily="18" charset="0"/>
                <a:ea typeface="Times New Roman" panose="02020603050405020304" pitchFamily="18" charset="0"/>
              </a:rPr>
              <a:t>sibi</a:t>
            </a:r>
            <a:r>
              <a:rPr lang="en-US" i="1" dirty="0">
                <a:effectLst/>
                <a:latin typeface="Times New Roman" panose="02020603050405020304" pitchFamily="18" charset="0"/>
                <a:ea typeface="Times New Roman" panose="02020603050405020304" pitchFamily="18" charset="0"/>
              </a:rPr>
              <a:t> </a:t>
            </a:r>
            <a:r>
              <a:rPr lang="en-US" i="1" dirty="0" err="1">
                <a:effectLst/>
                <a:latin typeface="Times New Roman" panose="02020603050405020304" pitchFamily="18" charset="0"/>
                <a:ea typeface="Times New Roman" panose="02020603050405020304" pitchFamily="18" charset="0"/>
              </a:rPr>
              <a:t>manere</a:t>
            </a:r>
            <a:r>
              <a:rPr lang="en-US" i="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 remain’), </a:t>
            </a:r>
            <a:r>
              <a:rPr lang="en-US" i="1" dirty="0" err="1">
                <a:effectLst/>
                <a:latin typeface="Times New Roman" panose="02020603050405020304" pitchFamily="18" charset="0"/>
                <a:ea typeface="Times New Roman" panose="02020603050405020304" pitchFamily="18" charset="0"/>
              </a:rPr>
              <a:t>sibi</a:t>
            </a:r>
            <a:r>
              <a:rPr lang="en-US" i="1" dirty="0">
                <a:effectLst/>
                <a:latin typeface="Times New Roman" panose="02020603050405020304" pitchFamily="18" charset="0"/>
                <a:ea typeface="Times New Roman" panose="02020603050405020304" pitchFamily="18" charset="0"/>
              </a:rPr>
              <a:t> stare </a:t>
            </a:r>
            <a:r>
              <a:rPr lang="en-US" dirty="0">
                <a:effectLst/>
                <a:latin typeface="Times New Roman" panose="02020603050405020304" pitchFamily="18" charset="0"/>
                <a:ea typeface="Times New Roman" panose="02020603050405020304" pitchFamily="18" charset="0"/>
              </a:rPr>
              <a:t>‘to stay’</a:t>
            </a:r>
          </a:p>
          <a:p>
            <a:pPr marL="228600" algn="just">
              <a:lnSpc>
                <a:spcPct val="150000"/>
              </a:lnSpc>
              <a:spcAft>
                <a:spcPts val="0"/>
              </a:spcAft>
            </a:pPr>
            <a:r>
              <a:rPr lang="en-US" dirty="0">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se </a:t>
            </a:r>
            <a:r>
              <a:rPr lang="en-US" i="1" dirty="0" err="1">
                <a:latin typeface="Times New Roman" panose="02020603050405020304" pitchFamily="18" charset="0"/>
                <a:ea typeface="Times New Roman" panose="02020603050405020304" pitchFamily="18" charset="0"/>
              </a:rPr>
              <a:t>insidere</a:t>
            </a:r>
            <a:r>
              <a:rPr lang="en-US" i="1"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‘to adhere to’, </a:t>
            </a:r>
            <a:r>
              <a:rPr lang="en-US" i="1" dirty="0">
                <a:latin typeface="Times New Roman" panose="02020603050405020304" pitchFamily="18" charset="0"/>
                <a:ea typeface="Times New Roman" panose="02020603050405020304" pitchFamily="18" charset="0"/>
              </a:rPr>
              <a:t>se </a:t>
            </a:r>
            <a:r>
              <a:rPr lang="en-US" i="1" dirty="0" err="1">
                <a:latin typeface="Times New Roman" panose="02020603050405020304" pitchFamily="18" charset="0"/>
                <a:ea typeface="Times New Roman" panose="02020603050405020304" pitchFamily="18" charset="0"/>
              </a:rPr>
              <a:t>desidere</a:t>
            </a:r>
            <a:r>
              <a:rPr lang="en-US" i="1"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‘to remain(continue sitting’</a:t>
            </a:r>
            <a:endParaRPr lang="it-IT"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EXISTENCE OF STATE </a:t>
            </a:r>
            <a:r>
              <a:rPr lang="en-US" i="1" dirty="0">
                <a:effectLst/>
                <a:latin typeface="Times New Roman" panose="02020603050405020304" pitchFamily="18" charset="0"/>
                <a:ea typeface="Times New Roman" panose="02020603050405020304" pitchFamily="18" charset="0"/>
              </a:rPr>
              <a:t>&gt;            se </a:t>
            </a:r>
            <a:r>
              <a:rPr lang="en-US" i="1" dirty="0" err="1">
                <a:effectLst/>
                <a:latin typeface="Times New Roman" panose="02020603050405020304" pitchFamily="18" charset="0"/>
                <a:ea typeface="Times New Roman" panose="02020603050405020304" pitchFamily="18" charset="0"/>
              </a:rPr>
              <a:t>adhaerere</a:t>
            </a:r>
            <a:r>
              <a:rPr lang="en-US" i="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 adhere, to stick to’, </a:t>
            </a:r>
          </a:p>
          <a:p>
            <a:pPr marL="228600" algn="just">
              <a:lnSpc>
                <a:spcPct val="150000"/>
              </a:lnSpc>
              <a:spcAft>
                <a:spcPts val="0"/>
              </a:spcAft>
            </a:pPr>
            <a:r>
              <a:rPr lang="en-US" i="1" dirty="0">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se </a:t>
            </a:r>
            <a:r>
              <a:rPr lang="en-US" i="1" dirty="0" err="1">
                <a:effectLst/>
                <a:latin typeface="Times New Roman" panose="02020603050405020304" pitchFamily="18" charset="0"/>
                <a:ea typeface="Times New Roman" panose="02020603050405020304" pitchFamily="18" charset="0"/>
              </a:rPr>
              <a:t>esse</a:t>
            </a:r>
            <a:r>
              <a:rPr lang="en-US" i="1" dirty="0">
                <a:effectLst/>
                <a:latin typeface="Times New Roman" panose="02020603050405020304" pitchFamily="18" charset="0"/>
                <a:ea typeface="Times New Roman" panose="02020603050405020304" pitchFamily="18" charset="0"/>
              </a:rPr>
              <a:t>/</a:t>
            </a:r>
            <a:r>
              <a:rPr lang="en-US" i="1" dirty="0" err="1">
                <a:effectLst/>
                <a:latin typeface="Times New Roman" panose="02020603050405020304" pitchFamily="18" charset="0"/>
                <a:ea typeface="Times New Roman" panose="02020603050405020304" pitchFamily="18" charset="0"/>
              </a:rPr>
              <a:t>sibi</a:t>
            </a:r>
            <a:r>
              <a:rPr lang="en-US" i="1" dirty="0">
                <a:effectLst/>
                <a:latin typeface="Times New Roman" panose="02020603050405020304" pitchFamily="18" charset="0"/>
                <a:ea typeface="Times New Roman" panose="02020603050405020304" pitchFamily="18" charset="0"/>
              </a:rPr>
              <a:t> </a:t>
            </a:r>
            <a:r>
              <a:rPr lang="en-US" i="1" dirty="0" err="1">
                <a:effectLst/>
                <a:latin typeface="Times New Roman" panose="02020603050405020304" pitchFamily="18" charset="0"/>
                <a:ea typeface="Times New Roman" panose="02020603050405020304" pitchFamily="18" charset="0"/>
              </a:rPr>
              <a:t>esse</a:t>
            </a:r>
            <a:r>
              <a:rPr lang="en-US" dirty="0" err="1">
                <a:effectLst/>
                <a:latin typeface="Times New Roman" panose="02020603050405020304" pitchFamily="18" charset="0"/>
                <a:ea typeface="Times New Roman" panose="02020603050405020304" pitchFamily="18" charset="0"/>
              </a:rPr>
              <a:t>’to</a:t>
            </a:r>
            <a:r>
              <a:rPr lang="en-US" dirty="0">
                <a:effectLst/>
                <a:latin typeface="Times New Roman" panose="02020603050405020304" pitchFamily="18" charset="0"/>
                <a:ea typeface="Times New Roman" panose="02020603050405020304" pitchFamily="18" charset="0"/>
              </a:rPr>
              <a:t>  be’(relation)</a:t>
            </a:r>
            <a:endParaRPr lang="it-IT" dirty="0">
              <a:effectLst/>
              <a:latin typeface="Times New Roman" panose="02020603050405020304" pitchFamily="18" charset="0"/>
              <a:ea typeface="Times New Roman" panose="02020603050405020304" pitchFamily="18" charset="0"/>
            </a:endParaRPr>
          </a:p>
          <a:p>
            <a:pPr marL="228600" algn="just">
              <a:lnSpc>
                <a:spcPct val="150000"/>
              </a:lnSpc>
            </a:pPr>
            <a:r>
              <a:rPr lang="en-US" dirty="0">
                <a:effectLst/>
                <a:latin typeface="Times New Roman" panose="02020603050405020304" pitchFamily="18" charset="0"/>
                <a:ea typeface="Times New Roman" panose="02020603050405020304" pitchFamily="18" charset="0"/>
              </a:rPr>
              <a:t>UNCONTROLLED PROCESS &gt;  </a:t>
            </a:r>
            <a:r>
              <a:rPr lang="en-US" i="1" dirty="0">
                <a:effectLst/>
                <a:latin typeface="Times New Roman" panose="02020603050405020304" pitchFamily="18" charset="0"/>
                <a:ea typeface="Times New Roman" panose="02020603050405020304" pitchFamily="18" charset="0"/>
              </a:rPr>
              <a:t>se </a:t>
            </a:r>
            <a:r>
              <a:rPr lang="en-US" i="1" dirty="0" err="1">
                <a:effectLst/>
                <a:latin typeface="Times New Roman" panose="02020603050405020304" pitchFamily="18" charset="0"/>
                <a:ea typeface="Times New Roman" panose="02020603050405020304" pitchFamily="18" charset="0"/>
              </a:rPr>
              <a:t>desperare</a:t>
            </a:r>
            <a:r>
              <a:rPr lang="en-US" i="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 despair’, </a:t>
            </a:r>
            <a:r>
              <a:rPr lang="en-US" i="1" dirty="0">
                <a:effectLst/>
                <a:latin typeface="Times New Roman" panose="02020603050405020304" pitchFamily="18" charset="0"/>
                <a:ea typeface="Times New Roman" panose="02020603050405020304" pitchFamily="18" charset="0"/>
              </a:rPr>
              <a:t>se </a:t>
            </a:r>
            <a:r>
              <a:rPr lang="en-US" i="1" dirty="0" err="1">
                <a:effectLst/>
                <a:latin typeface="Times New Roman" panose="02020603050405020304" pitchFamily="18" charset="0"/>
                <a:ea typeface="Times New Roman" panose="02020603050405020304" pitchFamily="18" charset="0"/>
              </a:rPr>
              <a:t>contremulare</a:t>
            </a:r>
            <a:r>
              <a:rPr lang="en-US" i="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 tremble’</a:t>
            </a:r>
            <a:r>
              <a:rPr lang="en-US" i="1" dirty="0">
                <a:latin typeface="Times New Roman" panose="02020603050405020304" pitchFamily="18" charset="0"/>
                <a:ea typeface="Times New Roman" panose="02020603050405020304" pitchFamily="18" charset="0"/>
              </a:rPr>
              <a:t>,</a:t>
            </a:r>
          </a:p>
          <a:p>
            <a:pPr marL="228600" algn="just">
              <a:lnSpc>
                <a:spcPct val="150000"/>
              </a:lnSpc>
            </a:pPr>
            <a:r>
              <a:rPr lang="en-US" i="1" dirty="0">
                <a:latin typeface="Times New Roman" panose="02020603050405020304" pitchFamily="18" charset="0"/>
                <a:ea typeface="Times New Roman" panose="02020603050405020304" pitchFamily="18" charset="0"/>
              </a:rPr>
              <a:t>                                                        se </a:t>
            </a:r>
            <a:r>
              <a:rPr lang="en-US" i="1" dirty="0" err="1">
                <a:latin typeface="Times New Roman" panose="02020603050405020304" pitchFamily="18" charset="0"/>
                <a:ea typeface="Times New Roman" panose="02020603050405020304" pitchFamily="18" charset="0"/>
              </a:rPr>
              <a:t>flere</a:t>
            </a:r>
            <a:r>
              <a:rPr lang="en-US" i="1"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to cry’</a:t>
            </a:r>
            <a:endParaRPr lang="en-US" i="1"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MOTIONAL PROCESS &gt;             </a:t>
            </a:r>
            <a:r>
              <a:rPr lang="en-US" i="1" dirty="0">
                <a:effectLst/>
                <a:latin typeface="Times New Roman" panose="02020603050405020304" pitchFamily="18" charset="0"/>
                <a:ea typeface="Times New Roman" panose="02020603050405020304" pitchFamily="18" charset="0"/>
              </a:rPr>
              <a:t>se </a:t>
            </a:r>
            <a:r>
              <a:rPr lang="en-US" i="1" dirty="0" err="1">
                <a:effectLst/>
                <a:latin typeface="Times New Roman" panose="02020603050405020304" pitchFamily="18" charset="0"/>
                <a:ea typeface="Times New Roman" panose="02020603050405020304" pitchFamily="18" charset="0"/>
              </a:rPr>
              <a:t>ambulare</a:t>
            </a:r>
            <a:r>
              <a:rPr lang="en-US" dirty="0">
                <a:effectLst/>
                <a:latin typeface="Times New Roman" panose="02020603050405020304" pitchFamily="18" charset="0"/>
                <a:ea typeface="Times New Roman" panose="02020603050405020304" pitchFamily="18" charset="0"/>
              </a:rPr>
              <a:t> ‘to walk’, </a:t>
            </a:r>
            <a:r>
              <a:rPr lang="en-US" i="1" dirty="0">
                <a:effectLst/>
                <a:latin typeface="Times New Roman" panose="02020603050405020304" pitchFamily="18" charset="0"/>
                <a:ea typeface="Times New Roman" panose="02020603050405020304" pitchFamily="18" charset="0"/>
              </a:rPr>
              <a:t>se </a:t>
            </a:r>
            <a:r>
              <a:rPr lang="en-US" i="1" dirty="0" err="1">
                <a:effectLst/>
                <a:latin typeface="Times New Roman" panose="02020603050405020304" pitchFamily="18" charset="0"/>
                <a:ea typeface="Times New Roman" panose="02020603050405020304" pitchFamily="18" charset="0"/>
              </a:rPr>
              <a:t>vagari</a:t>
            </a:r>
            <a:r>
              <a:rPr lang="en-US" i="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 wander’</a:t>
            </a:r>
            <a:endParaRPr lang="it-IT" dirty="0">
              <a:effectLst/>
              <a:latin typeface="Times New Roman" panose="02020603050405020304" pitchFamily="18" charset="0"/>
              <a:ea typeface="Times New Roman" panose="02020603050405020304" pitchFamily="18" charset="0"/>
            </a:endParaRPr>
          </a:p>
          <a:p>
            <a:pPr marL="228600" algn="just">
              <a:lnSpc>
                <a:spcPct val="150000"/>
              </a:lnSpc>
              <a:spcAft>
                <a:spcPts val="0"/>
              </a:spcAft>
            </a:pPr>
            <a:r>
              <a:rPr lang="en-US" dirty="0">
                <a:effectLst/>
                <a:latin typeface="Times New Roman" panose="02020603050405020304" pitchFamily="18" charset="0"/>
                <a:ea typeface="Times New Roman" panose="02020603050405020304" pitchFamily="18" charset="0"/>
              </a:rPr>
              <a:t>NON-MOTIONAL PROCESS</a:t>
            </a:r>
            <a:r>
              <a:rPr lang="en-US" dirty="0">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se </a:t>
            </a:r>
            <a:r>
              <a:rPr lang="en-US" i="1" dirty="0" err="1">
                <a:effectLst/>
                <a:latin typeface="Times New Roman" panose="02020603050405020304" pitchFamily="18" charset="0"/>
                <a:ea typeface="Times New Roman" panose="02020603050405020304" pitchFamily="18" charset="0"/>
              </a:rPr>
              <a:t>plorare</a:t>
            </a:r>
            <a:r>
              <a:rPr lang="en-US" i="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 cry out’, </a:t>
            </a:r>
            <a:r>
              <a:rPr lang="en-US" i="1" dirty="0">
                <a:effectLst/>
                <a:latin typeface="Times New Roman" panose="02020603050405020304" pitchFamily="18" charset="0"/>
                <a:ea typeface="Times New Roman" panose="02020603050405020304" pitchFamily="18" charset="0"/>
              </a:rPr>
              <a:t>se </a:t>
            </a:r>
            <a:r>
              <a:rPr lang="en-US" i="1" dirty="0" err="1">
                <a:effectLst/>
                <a:latin typeface="Times New Roman" panose="02020603050405020304" pitchFamily="18" charset="0"/>
                <a:ea typeface="Times New Roman" panose="02020603050405020304" pitchFamily="18" charset="0"/>
              </a:rPr>
              <a:t>periurare</a:t>
            </a:r>
            <a:r>
              <a:rPr lang="en-US" i="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 perjure’</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sibi</a:t>
            </a:r>
            <a:r>
              <a:rPr lang="en-US" dirty="0">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p>
          <a:p>
            <a:pPr marL="228600" algn="just">
              <a:lnSpc>
                <a:spcPct val="150000"/>
              </a:lnSpc>
              <a:spcAft>
                <a:spcPts val="0"/>
              </a:spcAft>
            </a:pPr>
            <a:r>
              <a:rPr lang="en-US" sz="2000" dirty="0">
                <a:latin typeface="Times New Roman" panose="02020603050405020304" pitchFamily="18" charset="0"/>
                <a:ea typeface="Times New Roman" panose="02020603050405020304" pitchFamily="18" charset="0"/>
              </a:rPr>
              <a:t>                                                                                                               </a:t>
            </a:r>
            <a:r>
              <a:rPr lang="en-US" cap="small" dirty="0">
                <a:effectLst/>
                <a:latin typeface="Times New Roman" panose="02020603050405020304" pitchFamily="18" charset="0"/>
                <a:ea typeface="Times New Roman" panose="02020603050405020304" pitchFamily="18" charset="0"/>
              </a:rPr>
              <a:t>c</a:t>
            </a:r>
            <a:r>
              <a:rPr lang="en-US" cap="small" dirty="0">
                <a:latin typeface="Times New Roman" panose="02020603050405020304" pitchFamily="18" charset="0"/>
                <a:ea typeface="Times New Roman" panose="02020603050405020304" pitchFamily="18" charset="0"/>
              </a:rPr>
              <a:t>ategorically unergative </a:t>
            </a:r>
            <a:endParaRPr lang="it-IT" cap="small" dirty="0">
              <a:effectLst/>
              <a:latin typeface="Times New Roman" panose="02020603050405020304" pitchFamily="18" charset="0"/>
              <a:ea typeface="Times New Roman" panose="02020603050405020304" pitchFamily="18" charset="0"/>
            </a:endParaRPr>
          </a:p>
        </p:txBody>
      </p:sp>
      <p:sp>
        <p:nvSpPr>
          <p:cNvPr id="5" name="CasellaDiTesto 4">
            <a:extLst>
              <a:ext uri="{FF2B5EF4-FFF2-40B4-BE49-F238E27FC236}">
                <a16:creationId xmlns:a16="http://schemas.microsoft.com/office/drawing/2014/main" id="{A25C4A89-0FB9-2841-AE6B-1F40EB521174}"/>
              </a:ext>
            </a:extLst>
          </p:cNvPr>
          <p:cNvSpPr txBox="1"/>
          <p:nvPr/>
        </p:nvSpPr>
        <p:spPr>
          <a:xfrm>
            <a:off x="867508" y="501650"/>
            <a:ext cx="10486292" cy="400110"/>
          </a:xfrm>
          <a:prstGeom prst="rect">
            <a:avLst/>
          </a:prstGeom>
          <a:noFill/>
        </p:spPr>
        <p:txBody>
          <a:bodyPr wrap="square" rtlCol="0">
            <a:spAutoFit/>
          </a:bodyPr>
          <a:lstStyle/>
          <a:p>
            <a:pPr algn="just">
              <a:spcAft>
                <a:spcPts val="0"/>
              </a:spcAft>
            </a:pPr>
            <a:r>
              <a:rPr lang="it-IT" sz="2000" dirty="0">
                <a:effectLst/>
                <a:latin typeface="Times New Roman" panose="02020603050405020304" pitchFamily="18" charset="0"/>
                <a:ea typeface="MS Mincho" panose="02020609040205080304" pitchFamily="49" charset="-128"/>
              </a:rPr>
              <a:t>Figure 3. </a:t>
            </a:r>
            <a:r>
              <a:rPr lang="it-IT" sz="2000" i="1" dirty="0">
                <a:effectLst/>
                <a:latin typeface="Times New Roman" panose="02020603050405020304" pitchFamily="18" charset="0"/>
                <a:ea typeface="MS Mincho" panose="02020609040205080304" pitchFamily="49" charset="-128"/>
              </a:rPr>
              <a:t>Split </a:t>
            </a:r>
            <a:r>
              <a:rPr lang="it-IT" sz="2000" i="1" dirty="0" err="1">
                <a:effectLst/>
                <a:latin typeface="Times New Roman" panose="02020603050405020304" pitchFamily="18" charset="0"/>
                <a:ea typeface="MS Mincho" panose="02020609040205080304" pitchFamily="49" charset="-128"/>
              </a:rPr>
              <a:t>Intransitivity</a:t>
            </a:r>
            <a:r>
              <a:rPr lang="it-IT" sz="2000" i="1" dirty="0">
                <a:effectLst/>
                <a:latin typeface="Times New Roman" panose="02020603050405020304" pitchFamily="18" charset="0"/>
                <a:ea typeface="MS Mincho" panose="02020609040205080304" pitchFamily="49" charset="-128"/>
              </a:rPr>
              <a:t> </a:t>
            </a:r>
            <a:r>
              <a:rPr lang="it-IT" sz="2000" i="1" dirty="0" err="1">
                <a:effectLst/>
                <a:latin typeface="Times New Roman" panose="02020603050405020304" pitchFamily="18" charset="0"/>
                <a:ea typeface="MS Mincho" panose="02020609040205080304" pitchFamily="49" charset="-128"/>
              </a:rPr>
              <a:t>Hierarchy</a:t>
            </a:r>
            <a:r>
              <a:rPr lang="it-IT" sz="2000" i="1" dirty="0">
                <a:effectLst/>
                <a:latin typeface="Times New Roman" panose="02020603050405020304" pitchFamily="18" charset="0"/>
                <a:ea typeface="MS Mincho" panose="02020609040205080304" pitchFamily="49" charset="-128"/>
              </a:rPr>
              <a:t> for Late Latin </a:t>
            </a:r>
            <a:r>
              <a:rPr lang="it-IT" sz="2000" i="1" dirty="0" err="1">
                <a:effectLst/>
                <a:latin typeface="Times New Roman" panose="02020603050405020304" pitchFamily="18" charset="0"/>
                <a:ea typeface="MS Mincho" panose="02020609040205080304" pitchFamily="49" charset="-128"/>
              </a:rPr>
              <a:t>pleonastic</a:t>
            </a:r>
            <a:r>
              <a:rPr lang="it-IT" sz="2000" i="1" dirty="0">
                <a:effectLst/>
                <a:latin typeface="Times New Roman" panose="02020603050405020304" pitchFamily="18" charset="0"/>
                <a:ea typeface="MS Mincho" panose="02020609040205080304" pitchFamily="49" charset="-128"/>
              </a:rPr>
              <a:t> </a:t>
            </a:r>
            <a:r>
              <a:rPr lang="it-IT" sz="2000" i="1" dirty="0" err="1">
                <a:effectLst/>
                <a:latin typeface="Times New Roman" panose="02020603050405020304" pitchFamily="18" charset="0"/>
                <a:ea typeface="MS Mincho" panose="02020609040205080304" pitchFamily="49" charset="-128"/>
              </a:rPr>
              <a:t>reflexives</a:t>
            </a:r>
            <a:endParaRPr lang="it-IT" sz="2000" i="1"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721320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BA4CF7-183D-48DC-BC0A-E4139D39702E}"/>
              </a:ext>
            </a:extLst>
          </p:cNvPr>
          <p:cNvSpPr txBox="1"/>
          <p:nvPr/>
        </p:nvSpPr>
        <p:spPr>
          <a:xfrm>
            <a:off x="646223" y="755771"/>
            <a:ext cx="10899554" cy="2862322"/>
          </a:xfrm>
          <a:prstGeom prst="rect">
            <a:avLst/>
          </a:prstGeom>
          <a:noFill/>
        </p:spPr>
        <p:txBody>
          <a:bodyPr wrap="square" rtlCol="0">
            <a:spAutoFit/>
          </a:bodyPr>
          <a:lstStyle/>
          <a:p>
            <a:pPr marL="213360" algn="just">
              <a:spcAft>
                <a:spcPts val="0"/>
              </a:spcAft>
            </a:pPr>
            <a:r>
              <a:rPr lang="en-US" sz="2000" b="1" cap="small" dirty="0">
                <a:latin typeface="Times New Roman" panose="02020603050405020304" pitchFamily="18" charset="0"/>
                <a:ea typeface="Times New Roman" panose="02020603050405020304" pitchFamily="18" charset="0"/>
                <a:cs typeface="Times New Roman" panose="02020603050405020304" pitchFamily="18" charset="0"/>
              </a:rPr>
              <a:t>Part 2. The rise and fall of split S patterns: a case-study from southern </a:t>
            </a:r>
          </a:p>
          <a:p>
            <a:pPr marL="213360" algn="just">
              <a:spcAft>
                <a:spcPts val="0"/>
              </a:spcAft>
            </a:pPr>
            <a:r>
              <a:rPr lang="en-US" sz="2000" b="1" cap="small" dirty="0">
                <a:latin typeface="Times New Roman" panose="02020603050405020304" pitchFamily="18" charset="0"/>
                <a:ea typeface="Times New Roman" panose="02020603050405020304" pitchFamily="18" charset="0"/>
                <a:cs typeface="Times New Roman" panose="02020603050405020304" pitchFamily="18" charset="0"/>
              </a:rPr>
              <a:t>              Italo-Romance </a:t>
            </a:r>
          </a:p>
          <a:p>
            <a:pPr marL="213360" algn="just">
              <a:spcAft>
                <a:spcPts val="0"/>
              </a:spcAft>
            </a:pPr>
            <a:endParaRPr lang="it-IT" sz="2000" dirty="0">
              <a:latin typeface="Times" pitchFamily="2" charset="0"/>
              <a:ea typeface="Times New Roman" panose="02020603050405020304" pitchFamily="18" charset="0"/>
              <a:cs typeface="Times New Roman" panose="02020603050405020304" pitchFamily="18" charset="0"/>
            </a:endParaRPr>
          </a:p>
          <a:p>
            <a:pPr algn="just" defTabSz="179388">
              <a:spcAft>
                <a:spcPts val="0"/>
              </a:spcAft>
            </a:pPr>
            <a:r>
              <a:rPr lang="en-GB" sz="2000" b="1" i="1" dirty="0">
                <a:latin typeface="Times New Roman" panose="02020603050405020304" pitchFamily="18" charset="0"/>
                <a:ea typeface="MS Mincho" panose="02020609040205080304" pitchFamily="49" charset="-128"/>
              </a:rPr>
              <a:t>5. The rise and fall of split S systems marked through auxiliary selection in southern Italo-Romance</a:t>
            </a:r>
          </a:p>
          <a:p>
            <a:pPr algn="just" defTabSz="179388">
              <a:spcAft>
                <a:spcPts val="0"/>
              </a:spcAft>
            </a:pPr>
            <a:endParaRPr lang="en-GB" sz="2000" b="1" i="1" dirty="0">
              <a:effectLst/>
              <a:latin typeface="Times New Roman" panose="02020603050405020304" pitchFamily="18" charset="0"/>
              <a:ea typeface="MS Mincho" panose="02020609040205080304" pitchFamily="49" charset="-128"/>
            </a:endParaRPr>
          </a:p>
          <a:p>
            <a:pPr marL="213360" algn="just">
              <a:spcAft>
                <a:spcPts val="0"/>
              </a:spcAft>
            </a:pPr>
            <a:r>
              <a:rPr lang="en-US" sz="2000" b="1" cap="small"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Discussion of the insights gained from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Sorace’s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(2000; 2004; 2011)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gradient model of split intransitivity  onto the introduction and cancellation of a split intransitivity system marked through auxiliary selection in some contemporary Campanian varieties and old Neapolitan</a:t>
            </a:r>
            <a:endParaRPr lang="it-IT" sz="2000" dirty="0">
              <a:effectLst/>
              <a:latin typeface="Times" pitchFamily="2" charset="0"/>
              <a:ea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ED566183-6B00-4134-9377-8D53EB9408E3}"/>
              </a:ext>
            </a:extLst>
          </p:cNvPr>
          <p:cNvSpPr txBox="1"/>
          <p:nvPr/>
        </p:nvSpPr>
        <p:spPr>
          <a:xfrm>
            <a:off x="646223" y="3977074"/>
            <a:ext cx="8379977" cy="1323439"/>
          </a:xfrm>
          <a:prstGeom prst="rect">
            <a:avLst/>
          </a:prstGeom>
          <a:noFill/>
        </p:spPr>
        <p:txBody>
          <a:bodyPr wrap="square" rtlCol="0">
            <a:spAutoFit/>
          </a:bodyPr>
          <a:lstStyle/>
          <a:p>
            <a:pPr marL="342900" lvl="0" indent="-342900" algn="just" defTabSz="179388">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Comparison of the patterns of invariance and variation emerging from the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analysis of the distribution of perfective auxiliaries with intransitive verbs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 the perfect in today’s dialects, with the (</a:t>
            </a:r>
            <a:r>
              <a:rPr lang="en-US" sz="2000" dirty="0" err="1">
                <a:effectLst/>
                <a:latin typeface="Times New Roman" panose="02020603050405020304" pitchFamily="18" charset="0"/>
                <a:ea typeface="Times New Roman" panose="02020603050405020304" pitchFamily="18" charset="0"/>
              </a:rPr>
              <a:t>ir</a:t>
            </a:r>
            <a:r>
              <a:rPr lang="en-US" sz="2000" dirty="0">
                <a:effectLst/>
                <a:latin typeface="Times New Roman" panose="02020603050405020304" pitchFamily="18" charset="0"/>
                <a:ea typeface="Times New Roman" panose="02020603050405020304" pitchFamily="18" charset="0"/>
              </a:rPr>
              <a:t>)regularities </a:t>
            </a:r>
            <a:r>
              <a:rPr lang="en-US" sz="2000" dirty="0">
                <a:latin typeface="Times New Roman" panose="02020603050405020304" pitchFamily="18" charset="0"/>
                <a:ea typeface="Times New Roman" panose="02020603050405020304" pitchFamily="18" charset="0"/>
              </a:rPr>
              <a:t>appearing in data</a:t>
            </a:r>
            <a:endParaRPr lang="en-US" sz="2000" dirty="0">
              <a:effectLst/>
              <a:latin typeface="Times New Roman" panose="02020603050405020304" pitchFamily="18" charset="0"/>
              <a:ea typeface="Times New Roman" panose="02020603050405020304" pitchFamily="18" charset="0"/>
            </a:endParaRP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from 14</a:t>
            </a:r>
            <a:r>
              <a:rPr lang="en-US" sz="2000" baseline="30000" dirty="0">
                <a:effectLst/>
                <a:latin typeface="Times New Roman" panose="02020603050405020304" pitchFamily="18" charset="0"/>
                <a:ea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rPr>
              <a:t> and 15</a:t>
            </a:r>
            <a:r>
              <a:rPr lang="en-US" sz="2000" baseline="30000" dirty="0">
                <a:effectLst/>
                <a:latin typeface="Times New Roman" panose="02020603050405020304" pitchFamily="18" charset="0"/>
                <a:ea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rPr>
              <a:t> century texts </a:t>
            </a:r>
            <a:r>
              <a:rPr lang="en-US" sz="1600" dirty="0">
                <a:effectLst/>
                <a:latin typeface="Times New Roman" panose="02020603050405020304" pitchFamily="18" charset="0"/>
                <a:ea typeface="Times New Roman" panose="02020603050405020304" pitchFamily="18" charset="0"/>
              </a:rPr>
              <a:t>(</a:t>
            </a:r>
            <a:r>
              <a:rPr lang="en-US" sz="1600" dirty="0" err="1">
                <a:effectLst/>
                <a:latin typeface="Times New Roman" panose="02020603050405020304" pitchFamily="18" charset="0"/>
                <a:ea typeface="Times New Roman" panose="02020603050405020304" pitchFamily="18" charset="0"/>
              </a:rPr>
              <a:t>Cennamo</a:t>
            </a:r>
            <a:r>
              <a:rPr lang="en-US" sz="1600" dirty="0">
                <a:effectLst/>
                <a:latin typeface="Times New Roman" panose="02020603050405020304" pitchFamily="18" charset="0"/>
                <a:ea typeface="Times New Roman" panose="02020603050405020304" pitchFamily="18" charset="0"/>
              </a:rPr>
              <a:t> 2008).</a:t>
            </a:r>
            <a:endParaRPr lang="it-IT" sz="1600" dirty="0">
              <a:effectLst/>
              <a:latin typeface="Times" panose="02020603050405020304" pitchFamily="18" charset="0"/>
              <a:ea typeface="Times New Roman" panose="02020603050405020304" pitchFamily="18" charset="0"/>
            </a:endParaRPr>
          </a:p>
        </p:txBody>
      </p:sp>
      <p:sp>
        <p:nvSpPr>
          <p:cNvPr id="6" name="Slide Number Placeholder 5">
            <a:extLst>
              <a:ext uri="{FF2B5EF4-FFF2-40B4-BE49-F238E27FC236}">
                <a16:creationId xmlns:a16="http://schemas.microsoft.com/office/drawing/2014/main" id="{A5BEE3FA-5A04-45F2-BF20-39D42B56A3BC}"/>
              </a:ext>
            </a:extLst>
          </p:cNvPr>
          <p:cNvSpPr>
            <a:spLocks noGrp="1"/>
          </p:cNvSpPr>
          <p:nvPr>
            <p:ph type="sldNum" sz="quarter" idx="12"/>
          </p:nvPr>
        </p:nvSpPr>
        <p:spPr/>
        <p:txBody>
          <a:bodyPr/>
          <a:lstStyle/>
          <a:p>
            <a:fld id="{46322E45-FE70-47BE-ACBC-CC91D5BC503A}" type="slidenum">
              <a:rPr lang="en-GB" smtClean="0"/>
              <a:t>19</a:t>
            </a:fld>
            <a:endParaRPr lang="en-GB"/>
          </a:p>
        </p:txBody>
      </p:sp>
      <p:pic>
        <p:nvPicPr>
          <p:cNvPr id="2054" name="Picture 6" descr="Comuni della Campania per altitudine">
            <a:extLst>
              <a:ext uri="{FF2B5EF4-FFF2-40B4-BE49-F238E27FC236}">
                <a16:creationId xmlns:a16="http://schemas.microsoft.com/office/drawing/2014/main" id="{A875AF0C-1D3B-4E2B-9F72-130A54B04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6338" y="3977074"/>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18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C44EE7BF-521E-8641-917A-E638499A26D2}"/>
              </a:ext>
            </a:extLst>
          </p:cNvPr>
          <p:cNvSpPr>
            <a:spLocks noGrp="1"/>
          </p:cNvSpPr>
          <p:nvPr>
            <p:ph type="sldNum" sz="quarter" idx="12"/>
          </p:nvPr>
        </p:nvSpPr>
        <p:spPr/>
        <p:txBody>
          <a:bodyPr/>
          <a:lstStyle/>
          <a:p>
            <a:fld id="{46322E45-FE70-47BE-ACBC-CC91D5BC503A}" type="slidenum">
              <a:rPr lang="en-GB" smtClean="0"/>
              <a:t>2</a:t>
            </a:fld>
            <a:endParaRPr lang="en-GB"/>
          </a:p>
        </p:txBody>
      </p:sp>
      <p:sp>
        <p:nvSpPr>
          <p:cNvPr id="4" name="CasellaDiTesto 3">
            <a:extLst>
              <a:ext uri="{FF2B5EF4-FFF2-40B4-BE49-F238E27FC236}">
                <a16:creationId xmlns:a16="http://schemas.microsoft.com/office/drawing/2014/main" id="{9B90F21A-8002-6645-8302-F62E6EA15911}"/>
              </a:ext>
            </a:extLst>
          </p:cNvPr>
          <p:cNvSpPr txBox="1"/>
          <p:nvPr/>
        </p:nvSpPr>
        <p:spPr>
          <a:xfrm>
            <a:off x="664030" y="740227"/>
            <a:ext cx="10940142" cy="400110"/>
          </a:xfrm>
          <a:prstGeom prst="rect">
            <a:avLst/>
          </a:prstGeom>
          <a:noFill/>
        </p:spPr>
        <p:txBody>
          <a:bodyPr wrap="square" rtlCol="0">
            <a:spAutoFit/>
          </a:bodyPr>
          <a:lstStyle/>
          <a:p>
            <a:pPr algn="just">
              <a:spcAft>
                <a:spcPts val="0"/>
              </a:spcAft>
            </a:pPr>
            <a:r>
              <a:rPr lang="it-IT" sz="2000" b="1" dirty="0">
                <a:effectLst/>
                <a:latin typeface="Times New Roman" panose="02020603050405020304" pitchFamily="18" charset="0"/>
                <a:ea typeface="MS Mincho" panose="02020609040205080304" pitchFamily="49" charset="-128"/>
              </a:rPr>
              <a:t>                       </a:t>
            </a:r>
            <a:r>
              <a:rPr lang="it-IT" sz="2000" b="1" dirty="0" err="1">
                <a:effectLst/>
                <a:latin typeface="Times New Roman" panose="02020603050405020304" pitchFamily="18" charset="0"/>
                <a:ea typeface="MS Mincho" panose="02020609040205080304" pitchFamily="49" charset="-128"/>
              </a:rPr>
              <a:t>Approaches</a:t>
            </a:r>
            <a:r>
              <a:rPr lang="it-IT" sz="2000" b="1" dirty="0">
                <a:effectLst/>
                <a:latin typeface="Times New Roman" panose="02020603050405020304" pitchFamily="18" charset="0"/>
                <a:ea typeface="MS Mincho" panose="02020609040205080304" pitchFamily="49" charset="-128"/>
              </a:rPr>
              <a:t> to </a:t>
            </a:r>
            <a:r>
              <a:rPr lang="it-IT" sz="2000" b="1" dirty="0" err="1">
                <a:latin typeface="Times New Roman" panose="02020603050405020304" pitchFamily="18" charset="0"/>
                <a:ea typeface="MS Mincho" panose="02020609040205080304" pitchFamily="49" charset="-128"/>
              </a:rPr>
              <a:t>a</a:t>
            </a:r>
            <a:r>
              <a:rPr lang="it-IT" sz="2000" b="1" dirty="0" err="1">
                <a:effectLst/>
                <a:latin typeface="Times New Roman" panose="02020603050405020304" pitchFamily="18" charset="0"/>
                <a:ea typeface="MS Mincho" panose="02020609040205080304" pitchFamily="49" charset="-128"/>
              </a:rPr>
              <a:t>rgument</a:t>
            </a:r>
            <a:r>
              <a:rPr lang="it-IT" sz="2000" b="1" dirty="0">
                <a:effectLst/>
                <a:latin typeface="Times New Roman" panose="02020603050405020304" pitchFamily="18" charset="0"/>
                <a:ea typeface="MS Mincho" panose="02020609040205080304" pitchFamily="49" charset="-128"/>
              </a:rPr>
              <a:t> </a:t>
            </a:r>
            <a:r>
              <a:rPr lang="it-IT" sz="2000" b="1" dirty="0" err="1">
                <a:effectLst/>
                <a:latin typeface="Times New Roman" panose="02020603050405020304" pitchFamily="18" charset="0"/>
                <a:ea typeface="MS Mincho" panose="02020609040205080304" pitchFamily="49" charset="-128"/>
              </a:rPr>
              <a:t>structure</a:t>
            </a:r>
            <a:r>
              <a:rPr lang="it-IT" sz="2000" b="1" dirty="0">
                <a:effectLst/>
                <a:latin typeface="Times New Roman" panose="02020603050405020304" pitchFamily="18" charset="0"/>
                <a:ea typeface="MS Mincho" panose="02020609040205080304" pitchFamily="49" charset="-128"/>
              </a:rPr>
              <a:t> and </a:t>
            </a:r>
            <a:r>
              <a:rPr lang="it-IT" sz="2000" b="1" dirty="0" err="1">
                <a:effectLst/>
                <a:latin typeface="Times New Roman" panose="02020603050405020304" pitchFamily="18" charset="0"/>
                <a:ea typeface="MS Mincho" panose="02020609040205080304" pitchFamily="49" charset="-128"/>
              </a:rPr>
              <a:t>diachronic-variational</a:t>
            </a:r>
            <a:r>
              <a:rPr lang="it-IT" sz="2000" b="1" dirty="0">
                <a:effectLst/>
                <a:latin typeface="Times New Roman" panose="02020603050405020304" pitchFamily="18" charset="0"/>
                <a:ea typeface="MS Mincho" panose="02020609040205080304" pitchFamily="49" charset="-128"/>
              </a:rPr>
              <a:t> data</a:t>
            </a:r>
          </a:p>
        </p:txBody>
      </p:sp>
      <p:sp>
        <p:nvSpPr>
          <p:cNvPr id="5" name="CasellaDiTesto 4">
            <a:extLst>
              <a:ext uri="{FF2B5EF4-FFF2-40B4-BE49-F238E27FC236}">
                <a16:creationId xmlns:a16="http://schemas.microsoft.com/office/drawing/2014/main" id="{6FBDC9F3-2249-F24E-A34B-AEBD65815BEC}"/>
              </a:ext>
            </a:extLst>
          </p:cNvPr>
          <p:cNvSpPr txBox="1"/>
          <p:nvPr/>
        </p:nvSpPr>
        <p:spPr>
          <a:xfrm>
            <a:off x="664030" y="1445149"/>
            <a:ext cx="10863940" cy="4606389"/>
          </a:xfrm>
          <a:prstGeom prst="rect">
            <a:avLst/>
          </a:prstGeom>
          <a:noFill/>
        </p:spPr>
        <p:txBody>
          <a:bodyPr wrap="square" rtlCol="0">
            <a:spAutoFit/>
          </a:bodyPr>
          <a:lstStyle/>
          <a:p>
            <a:pPr marL="342900" indent="-342900" algn="jus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Discussion of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the relevance of the study of language change for synchronic models and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of (ii) current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theorizing for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the study of language change focussing on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 number of </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changes taking place in the encoding of argument structure in the passage from Latin to Romance</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involving the </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rise of patterns of active coding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in the nominal and verbal domains (accusative subjects and pleonastic reflexives, respectively), and </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their interaction with the concomitant restructuring of the voice system</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GB"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It will be shown </a:t>
            </a:r>
            <a:r>
              <a:rPr lang="en-GB" sz="2000" dirty="0">
                <a:latin typeface="Times New Roman" panose="02020603050405020304" pitchFamily="18" charset="0"/>
                <a:ea typeface="Times New Roman" panose="02020603050405020304" pitchFamily="18" charset="0"/>
              </a:rPr>
              <a:t>how </a:t>
            </a:r>
            <a:r>
              <a:rPr lang="en-GB" sz="2000" i="1" dirty="0">
                <a:latin typeface="Times New Roman" panose="02020603050405020304" pitchFamily="18" charset="0"/>
                <a:ea typeface="Times New Roman" panose="02020603050405020304" pitchFamily="18" charset="0"/>
              </a:rPr>
              <a:t>the two-phase theory of linking developed in Role and Reference Grammar </a:t>
            </a:r>
            <a:r>
              <a:rPr lang="en-GB" sz="2000" dirty="0">
                <a:latin typeface="Times New Roman" panose="02020603050405020304" pitchFamily="18" charset="0"/>
                <a:ea typeface="Times New Roman" panose="02020603050405020304" pitchFamily="18" charset="0"/>
              </a:rPr>
              <a:t>(Van Valin &amp; La </a:t>
            </a:r>
            <a:r>
              <a:rPr lang="en-GB" sz="2000" dirty="0" err="1">
                <a:latin typeface="Times New Roman" panose="02020603050405020304" pitchFamily="18" charset="0"/>
                <a:ea typeface="Times New Roman" panose="02020603050405020304" pitchFamily="18" charset="0"/>
              </a:rPr>
              <a:t>Polla</a:t>
            </a:r>
            <a:r>
              <a:rPr lang="en-GB" sz="2000" dirty="0">
                <a:latin typeface="Times New Roman" panose="02020603050405020304" pitchFamily="18" charset="0"/>
                <a:ea typeface="Times New Roman" panose="02020603050405020304" pitchFamily="18" charset="0"/>
              </a:rPr>
              <a:t> 1997; Van Valin 2005) </a:t>
            </a:r>
            <a:r>
              <a:rPr lang="en-GB" sz="2000" i="1" dirty="0">
                <a:latin typeface="Times New Roman" panose="02020603050405020304" pitchFamily="18" charset="0"/>
                <a:ea typeface="Times New Roman" panose="02020603050405020304" pitchFamily="18" charset="0"/>
              </a:rPr>
              <a:t>and a gradient model of the </a:t>
            </a:r>
            <a:r>
              <a:rPr lang="en-GB" sz="2000" i="1" dirty="0" err="1">
                <a:latin typeface="Times New Roman" panose="02020603050405020304" pitchFamily="18" charset="0"/>
                <a:ea typeface="Times New Roman" panose="02020603050405020304" pitchFamily="18" charset="0"/>
              </a:rPr>
              <a:t>lexico</a:t>
            </a:r>
            <a:r>
              <a:rPr lang="en-GB" sz="2000" i="1" dirty="0">
                <a:latin typeface="Times New Roman" panose="02020603050405020304" pitchFamily="18" charset="0"/>
                <a:ea typeface="Times New Roman" panose="02020603050405020304" pitchFamily="18" charset="0"/>
              </a:rPr>
              <a:t>-aspectual and thematic constraints on split intransitivity</a:t>
            </a:r>
            <a:r>
              <a:rPr lang="en-GB" sz="2000" dirty="0">
                <a:latin typeface="Times New Roman" panose="02020603050405020304" pitchFamily="18" charset="0"/>
                <a:ea typeface="Times New Roman" panose="02020603050405020304" pitchFamily="18" charset="0"/>
              </a:rPr>
              <a:t> (</a:t>
            </a:r>
            <a:r>
              <a:rPr lang="en-GB" sz="2000" dirty="0" err="1">
                <a:latin typeface="Times New Roman" panose="02020603050405020304" pitchFamily="18" charset="0"/>
                <a:ea typeface="Times New Roman" panose="02020603050405020304" pitchFamily="18" charset="0"/>
              </a:rPr>
              <a:t>Sorace</a:t>
            </a:r>
            <a:r>
              <a:rPr lang="en-GB" sz="2000" dirty="0">
                <a:latin typeface="Times New Roman" panose="02020603050405020304" pitchFamily="18" charset="0"/>
                <a:ea typeface="Times New Roman" panose="02020603050405020304" pitchFamily="18" charset="0"/>
              </a:rPr>
              <a:t> 2000; 2004; 2015) insightfully account for the diachronic data discussed, revealing paths of development that might have analogous counterparts in other languages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2000" cap="small" dirty="0">
                <a:effectLst/>
                <a:latin typeface="Times New Roman" panose="02020603050405020304" pitchFamily="18" charset="0"/>
                <a:ea typeface="Times New Roman" panose="02020603050405020304" pitchFamily="18" charset="0"/>
                <a:cs typeface="Times New Roman" panose="02020603050405020304" pitchFamily="18" charset="0"/>
              </a:rPr>
              <a:t>Part 1</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ts val="1600"/>
              </a:lnSpc>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Analysis of the </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insights</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gained from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Sorace’s</a:t>
            </a:r>
            <a:r>
              <a:rPr lang="en-US" sz="2000" dirty="0">
                <a:latin typeface="Times New Roman" panose="02020603050405020304" pitchFamily="18" charset="0"/>
                <a:ea typeface="Calibri" panose="020F0502020204030204" pitchFamily="34" charset="0"/>
                <a:cs typeface="Times New Roman" panose="02020603050405020304" pitchFamily="18" charset="0"/>
              </a:rPr>
              <a:t> (2000) S(</a:t>
            </a:r>
            <a:r>
              <a:rPr lang="en-US" sz="2000" dirty="0" err="1">
                <a:latin typeface="Times New Roman" panose="02020603050405020304" pitchFamily="18" charset="0"/>
                <a:ea typeface="Calibri" panose="020F0502020204030204" pitchFamily="34" charset="0"/>
                <a:cs typeface="Times New Roman" panose="02020603050405020304" pitchFamily="18" charset="0"/>
              </a:rPr>
              <a:t>plit</a:t>
            </a:r>
            <a:r>
              <a:rPr lang="en-US" sz="2000" dirty="0">
                <a:latin typeface="Times New Roman" panose="02020603050405020304" pitchFamily="18" charset="0"/>
                <a:ea typeface="Calibri" panose="020F0502020204030204" pitchFamily="34" charset="0"/>
                <a:cs typeface="Times New Roman" panose="02020603050405020304" pitchFamily="18" charset="0"/>
              </a:rPr>
              <a:t>) I(</a:t>
            </a:r>
            <a:r>
              <a:rPr lang="en-US" sz="2000" dirty="0" err="1">
                <a:latin typeface="Times New Roman" panose="02020603050405020304" pitchFamily="18" charset="0"/>
                <a:ea typeface="Calibri" panose="020F0502020204030204" pitchFamily="34" charset="0"/>
                <a:cs typeface="Times New Roman" panose="02020603050405020304" pitchFamily="18" charset="0"/>
              </a:rPr>
              <a:t>ntransitivity</a:t>
            </a:r>
            <a:r>
              <a:rPr lang="en-US" sz="2000" dirty="0">
                <a:latin typeface="Times New Roman" panose="02020603050405020304" pitchFamily="18" charset="0"/>
                <a:ea typeface="Calibri" panose="020F0502020204030204" pitchFamily="34" charset="0"/>
                <a:cs typeface="Times New Roman" panose="02020603050405020304" pitchFamily="18" charset="0"/>
              </a:rPr>
              <a:t>) H(</a:t>
            </a:r>
            <a:r>
              <a:rPr lang="en-US" sz="2000" dirty="0" err="1">
                <a:latin typeface="Times New Roman" panose="02020603050405020304" pitchFamily="18" charset="0"/>
                <a:ea typeface="Calibri" panose="020F0502020204030204" pitchFamily="34" charset="0"/>
                <a:cs typeface="Times New Roman" panose="02020603050405020304" pitchFamily="18" charset="0"/>
              </a:rPr>
              <a:t>ierarchy</a:t>
            </a:r>
            <a:r>
              <a:rPr lang="en-US" sz="2000" dirty="0">
                <a:latin typeface="Times New Roman" panose="02020603050405020304" pitchFamily="18" charset="0"/>
                <a:ea typeface="Calibri" panose="020F0502020204030204" pitchFamily="34" charset="0"/>
                <a:cs typeface="Times New Roman" panose="02020603050405020304" pitchFamily="18" charset="0"/>
              </a:rPr>
              <a:t>) onto the </a:t>
            </a:r>
            <a:r>
              <a:rPr lang="en-US" sz="2000" i="1" dirty="0">
                <a:latin typeface="Times New Roman" panose="02020603050405020304" pitchFamily="18" charset="0"/>
                <a:ea typeface="Calibri" panose="020F0502020204030204" pitchFamily="34" charset="0"/>
                <a:cs typeface="Times New Roman" panose="02020603050405020304" pitchFamily="18" charset="0"/>
              </a:rPr>
              <a:t>introduction and cancellation of a split intransitivity system </a:t>
            </a:r>
            <a:r>
              <a:rPr lang="en-US" sz="2000" dirty="0">
                <a:latin typeface="Times New Roman" panose="02020603050405020304" pitchFamily="18" charset="0"/>
                <a:ea typeface="Calibri" panose="020F0502020204030204" pitchFamily="34" charset="0"/>
                <a:cs typeface="Times New Roman" panose="02020603050405020304" pitchFamily="18" charset="0"/>
              </a:rPr>
              <a:t>marked through auxiliary selection, witnessed in southern Italo-Romance </a:t>
            </a:r>
            <a:r>
              <a:rPr lang="en-GB" sz="2000" cap="small" dirty="0">
                <a:effectLst/>
                <a:latin typeface="Times New Roman" panose="02020603050405020304" pitchFamily="18" charset="0"/>
                <a:ea typeface="Times New Roman" panose="02020603050405020304" pitchFamily="18" charset="0"/>
                <a:cs typeface="Times New Roman" panose="02020603050405020304" pitchFamily="18" charset="0"/>
              </a:rPr>
              <a:t>(Part 2)</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3935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5ADB65-A695-434E-BC2C-8923CA5CF5F2}"/>
              </a:ext>
            </a:extLst>
          </p:cNvPr>
          <p:cNvSpPr>
            <a:spLocks noGrp="1"/>
          </p:cNvSpPr>
          <p:nvPr>
            <p:ph type="sldNum" sz="quarter" idx="12"/>
          </p:nvPr>
        </p:nvSpPr>
        <p:spPr/>
        <p:txBody>
          <a:bodyPr/>
          <a:lstStyle/>
          <a:p>
            <a:fld id="{46322E45-FE70-47BE-ACBC-CC91D5BC503A}" type="slidenum">
              <a:rPr lang="en-GB" smtClean="0"/>
              <a:t>20</a:t>
            </a:fld>
            <a:endParaRPr lang="en-GB"/>
          </a:p>
        </p:txBody>
      </p:sp>
      <p:sp>
        <p:nvSpPr>
          <p:cNvPr id="3" name="TextBox 2">
            <a:extLst>
              <a:ext uri="{FF2B5EF4-FFF2-40B4-BE49-F238E27FC236}">
                <a16:creationId xmlns:a16="http://schemas.microsoft.com/office/drawing/2014/main" id="{5C171CBB-47DF-4CED-B607-5EA6405D6CBB}"/>
              </a:ext>
            </a:extLst>
          </p:cNvPr>
          <p:cNvSpPr txBox="1"/>
          <p:nvPr/>
        </p:nvSpPr>
        <p:spPr>
          <a:xfrm>
            <a:off x="267055" y="367782"/>
            <a:ext cx="9988504" cy="707886"/>
          </a:xfrm>
          <a:prstGeom prst="rect">
            <a:avLst/>
          </a:prstGeom>
          <a:noFill/>
        </p:spPr>
        <p:txBody>
          <a:bodyPr wrap="none" rtlCol="0">
            <a:spAutoFit/>
          </a:bodyPr>
          <a:lstStyle/>
          <a:p>
            <a:pPr algn="just" defTabSz="179388">
              <a:spcAft>
                <a:spcPts val="0"/>
              </a:spcAft>
            </a:pPr>
            <a:endParaRPr lang="it-IT" sz="2000" dirty="0">
              <a:effectLst/>
              <a:latin typeface="Times" panose="02020603050405020304" pitchFamily="18" charset="0"/>
              <a:ea typeface="Times New Roman" panose="02020603050405020304" pitchFamily="18" charset="0"/>
              <a:cs typeface="Times" panose="02020603050405020304" pitchFamily="18" charset="0"/>
            </a:endParaRPr>
          </a:p>
          <a:p>
            <a:pPr algn="just" defTabSz="179388">
              <a:spcAft>
                <a:spcPts val="0"/>
              </a:spcAft>
            </a:pPr>
            <a:r>
              <a:rPr lang="en-US" sz="2000" i="1" dirty="0">
                <a:effectLst/>
                <a:latin typeface="Times" panose="02020603050405020304" pitchFamily="18" charset="0"/>
                <a:ea typeface="Times New Roman" panose="02020603050405020304" pitchFamily="18" charset="0"/>
                <a:cs typeface="Times" panose="02020603050405020304" pitchFamily="18" charset="0"/>
              </a:rPr>
              <a:t>5.1.	Auxiliary selection in the perfect in three Campanian varieties (Pompei, Sorrento, Portici</a:t>
            </a:r>
            <a:r>
              <a:rPr lang="en-US" sz="2000" dirty="0">
                <a:effectLst/>
                <a:latin typeface="Times" panose="02020603050405020304" pitchFamily="18" charset="0"/>
                <a:ea typeface="Times New Roman" panose="02020603050405020304" pitchFamily="18" charset="0"/>
                <a:cs typeface="Times" panose="02020603050405020304" pitchFamily="18" charset="0"/>
              </a:rPr>
              <a:t>)</a:t>
            </a:r>
            <a:endParaRPr lang="it-IT" sz="2000" dirty="0">
              <a:effectLst/>
              <a:latin typeface="Times" panose="02020603050405020304" pitchFamily="18" charset="0"/>
              <a:ea typeface="Times New Roman" panose="02020603050405020304" pitchFamily="18" charset="0"/>
              <a:cs typeface="Times" panose="02020603050405020304" pitchFamily="18" charset="0"/>
            </a:endParaRPr>
          </a:p>
        </p:txBody>
      </p:sp>
      <p:sp>
        <p:nvSpPr>
          <p:cNvPr id="5" name="TextBox 4">
            <a:extLst>
              <a:ext uri="{FF2B5EF4-FFF2-40B4-BE49-F238E27FC236}">
                <a16:creationId xmlns:a16="http://schemas.microsoft.com/office/drawing/2014/main" id="{9F20EF7A-AEF9-455A-8724-373A48ED45D6}"/>
              </a:ext>
            </a:extLst>
          </p:cNvPr>
          <p:cNvSpPr txBox="1"/>
          <p:nvPr/>
        </p:nvSpPr>
        <p:spPr>
          <a:xfrm>
            <a:off x="433753" y="1324708"/>
            <a:ext cx="11474687" cy="4555093"/>
          </a:xfrm>
          <a:prstGeom prst="rect">
            <a:avLst/>
          </a:prstGeom>
          <a:noFill/>
        </p:spPr>
        <p:txBody>
          <a:bodyPr wrap="square" rtlCol="0">
            <a:spAutoFit/>
          </a:bodyPr>
          <a:lstStyle/>
          <a:p>
            <a:pPr marL="342900" indent="-342900" algn="just" defTabSz="179388">
              <a:spcAft>
                <a:spcPts val="0"/>
              </a:spcAft>
              <a:buFont typeface="Arial" panose="020B0604020202020204" pitchFamily="34" charset="0"/>
              <a:buChar char="•"/>
            </a:pPr>
            <a:r>
              <a:rPr lang="en-US" sz="2000" dirty="0">
                <a:effectLst/>
                <a:latin typeface="Times" panose="02020603050405020304" pitchFamily="18" charset="0"/>
                <a:ea typeface="Times New Roman" panose="02020603050405020304" pitchFamily="18" charset="0"/>
                <a:cs typeface="Times" panose="02020603050405020304" pitchFamily="18" charset="0"/>
              </a:rPr>
              <a:t>Analysis of auxiliary selection in </a:t>
            </a:r>
            <a:r>
              <a:rPr lang="en-US" sz="2000" i="1" dirty="0">
                <a:effectLst/>
                <a:latin typeface="Times" panose="02020603050405020304" pitchFamily="18" charset="0"/>
                <a:ea typeface="Times New Roman" panose="02020603050405020304" pitchFamily="18" charset="0"/>
                <a:cs typeface="Times" panose="02020603050405020304" pitchFamily="18" charset="0"/>
              </a:rPr>
              <a:t>varieties which mainly select HAVE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avé</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as a perfective auxiliary in the </a:t>
            </a:r>
          </a:p>
          <a:p>
            <a:pPr algn="just" defTabSz="179388">
              <a:spcAft>
                <a:spcPts val="0"/>
              </a:spcAft>
            </a:pPr>
            <a:r>
              <a:rPr lang="en-US" sz="2000" dirty="0">
                <a:effectLst/>
                <a:latin typeface="Times" panose="02020603050405020304" pitchFamily="18" charset="0"/>
                <a:ea typeface="Times New Roman" panose="02020603050405020304" pitchFamily="18" charset="0"/>
                <a:cs typeface="Times" panose="02020603050405020304" pitchFamily="18" charset="0"/>
              </a:rPr>
              <a:t>     perfect, with </a:t>
            </a:r>
            <a:r>
              <a:rPr lang="en-US" sz="2000" i="1" dirty="0">
                <a:effectLst/>
                <a:latin typeface="Times" panose="02020603050405020304" pitchFamily="18" charset="0"/>
                <a:ea typeface="Times New Roman" panose="02020603050405020304" pitchFamily="18" charset="0"/>
                <a:cs typeface="Times" panose="02020603050405020304" pitchFamily="18" charset="0"/>
              </a:rPr>
              <a:t>BE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esse</a:t>
            </a:r>
            <a:r>
              <a:rPr lang="en-US" sz="2000" i="1" dirty="0">
                <a:effectLst/>
                <a:latin typeface="Times" panose="02020603050405020304" pitchFamily="18" charset="0"/>
                <a:ea typeface="Times New Roman" panose="02020603050405020304" pitchFamily="18" charset="0"/>
                <a:cs typeface="Times" panose="02020603050405020304" pitchFamily="18" charset="0"/>
              </a:rPr>
              <a:t>) having a very restricted range of occurrences, </a:t>
            </a:r>
            <a:r>
              <a:rPr lang="en-US" sz="2000" i="1" dirty="0">
                <a:latin typeface="Times" panose="02020603050405020304" pitchFamily="18" charset="0"/>
                <a:ea typeface="Times New Roman" panose="02020603050405020304" pitchFamily="18" charset="0"/>
                <a:cs typeface="Times" panose="02020603050405020304" pitchFamily="18" charset="0"/>
              </a:rPr>
              <a:t>confined to some verb </a:t>
            </a:r>
          </a:p>
          <a:p>
            <a:pPr algn="just" defTabSz="179388"/>
            <a:r>
              <a:rPr lang="en-US" sz="2000" i="1" dirty="0">
                <a:latin typeface="Times" panose="02020603050405020304" pitchFamily="18" charset="0"/>
                <a:ea typeface="Times New Roman" panose="02020603050405020304" pitchFamily="18" charset="0"/>
                <a:cs typeface="Times" panose="02020603050405020304" pitchFamily="18" charset="0"/>
              </a:rPr>
              <a:t>      classes and some persons </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dirty="0" err="1">
                <a:latin typeface="Times" panose="02020603050405020304" pitchFamily="18" charset="0"/>
                <a:ea typeface="Times New Roman" panose="02020603050405020304" pitchFamily="18" charset="0"/>
                <a:cs typeface="Times" panose="02020603050405020304" pitchFamily="18" charset="0"/>
              </a:rPr>
              <a:t>Cennamo</a:t>
            </a:r>
            <a:r>
              <a:rPr lang="en-US" sz="2000" dirty="0">
                <a:latin typeface="Times" panose="02020603050405020304" pitchFamily="18" charset="0"/>
                <a:ea typeface="Times New Roman" panose="02020603050405020304" pitchFamily="18" charset="0"/>
                <a:cs typeface="Times" panose="02020603050405020304" pitchFamily="18" charset="0"/>
              </a:rPr>
              <a:t> 2001; 2008). </a:t>
            </a:r>
          </a:p>
          <a:p>
            <a:pPr algn="just" defTabSz="179388">
              <a:spcAft>
                <a:spcPts val="0"/>
              </a:spcAft>
            </a:pPr>
            <a:endParaRPr lang="it-IT" sz="1400" dirty="0">
              <a:effectLst/>
              <a:latin typeface="Times" panose="02020603050405020304" pitchFamily="18" charset="0"/>
              <a:ea typeface="Times New Roman" panose="02020603050405020304" pitchFamily="18" charset="0"/>
              <a:cs typeface="Times" panose="02020603050405020304" pitchFamily="18" charset="0"/>
            </a:endParaRPr>
          </a:p>
          <a:p>
            <a:pPr marL="342900" indent="-342900" algn="just" defTabSz="179388">
              <a:spcAft>
                <a:spcPts val="0"/>
              </a:spcAft>
              <a:buFont typeface="Arial" panose="020B0604020202020204" pitchFamily="34" charset="0"/>
              <a:buChar char="•"/>
            </a:pP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Variation</a:t>
            </a:r>
            <a:r>
              <a:rPr lang="en-US" sz="2000" i="1" dirty="0">
                <a:effectLst/>
                <a:latin typeface="Times" panose="02020603050405020304" pitchFamily="18" charset="0"/>
                <a:ea typeface="Times New Roman" panose="02020603050405020304" pitchFamily="18" charset="0"/>
                <a:cs typeface="Times" panose="02020603050405020304" pitchFamily="18" charset="0"/>
              </a:rPr>
              <a:t> in auxiliary selection </a:t>
            </a:r>
            <a:r>
              <a:rPr lang="en-US" sz="2000" dirty="0">
                <a:effectLst/>
                <a:latin typeface="Times" panose="02020603050405020304" pitchFamily="18" charset="0"/>
                <a:ea typeface="Times New Roman" panose="02020603050405020304" pitchFamily="18" charset="0"/>
                <a:cs typeface="Times" panose="02020603050405020304" pitchFamily="18" charset="0"/>
              </a:rPr>
              <a:t>in the perfect </a:t>
            </a:r>
            <a:r>
              <a:rPr lang="en-US" sz="2000" i="1" dirty="0">
                <a:effectLst/>
                <a:latin typeface="Times" panose="02020603050405020304" pitchFamily="18" charset="0"/>
                <a:ea typeface="Times New Roman" panose="02020603050405020304" pitchFamily="18" charset="0"/>
                <a:cs typeface="Times" panose="02020603050405020304" pitchFamily="18" charset="0"/>
              </a:rPr>
              <a:t>is sensitive to aspectual and </a:t>
            </a:r>
            <a:r>
              <a:rPr lang="en-US" sz="2000" i="1" dirty="0">
                <a:latin typeface="Times" panose="02020603050405020304" pitchFamily="18" charset="0"/>
                <a:ea typeface="Times New Roman" panose="02020603050405020304" pitchFamily="18" charset="0"/>
                <a:cs typeface="Times" panose="02020603050405020304" pitchFamily="18" charset="0"/>
              </a:rPr>
              <a:t>thematic parameters</a:t>
            </a:r>
          </a:p>
          <a:p>
            <a:pPr algn="just" defTabSz="179388">
              <a:spcAft>
                <a:spcPts val="0"/>
              </a:spcAft>
            </a:pPr>
            <a:r>
              <a:rPr lang="en-US" sz="2000" dirty="0">
                <a:effectLst/>
                <a:latin typeface="Times" panose="02020603050405020304" pitchFamily="18" charset="0"/>
                <a:ea typeface="Times New Roman" panose="02020603050405020304" pitchFamily="18" charset="0"/>
                <a:cs typeface="Times" panose="02020603050405020304" pitchFamily="18" charset="0"/>
              </a:rPr>
              <a:t>      neatly accountable through the SIH proposed by </a:t>
            </a:r>
            <a:r>
              <a:rPr lang="en-US" sz="2000" dirty="0" err="1">
                <a:effectLst/>
                <a:latin typeface="Times" panose="02020603050405020304" pitchFamily="18" charset="0"/>
                <a:ea typeface="Times New Roman" panose="02020603050405020304" pitchFamily="18" charset="0"/>
                <a:cs typeface="Times" panose="02020603050405020304" pitchFamily="18" charset="0"/>
              </a:rPr>
              <a:t>Sorace</a:t>
            </a:r>
            <a:r>
              <a:rPr lang="en-US" sz="2000" dirty="0">
                <a:effectLst/>
                <a:latin typeface="Times" panose="02020603050405020304" pitchFamily="18" charset="0"/>
                <a:ea typeface="Times New Roman" panose="02020603050405020304" pitchFamily="18" charset="0"/>
                <a:cs typeface="Times" panose="02020603050405020304" pitchFamily="18" charset="0"/>
              </a:rPr>
              <a:t> 2000; 2011; 2015.</a:t>
            </a:r>
          </a:p>
          <a:p>
            <a:pPr lvl="0" algn="just" defTabSz="179388">
              <a:spcAft>
                <a:spcPts val="0"/>
              </a:spcAft>
            </a:pPr>
            <a:endParaRPr lang="it-IT" sz="2000" dirty="0">
              <a:effectLst/>
              <a:latin typeface="Times" panose="02020603050405020304" pitchFamily="18" charset="0"/>
              <a:ea typeface="Times New Roman" panose="02020603050405020304" pitchFamily="18" charset="0"/>
              <a:cs typeface="Times" panose="02020603050405020304" pitchFamily="18" charset="0"/>
            </a:endParaRPr>
          </a:p>
          <a:p>
            <a:pPr marL="342900" lvl="0" indent="-342900" algn="just" defTabSz="179388">
              <a:spcAft>
                <a:spcPts val="0"/>
              </a:spcAft>
              <a:buFont typeface="Arial" panose="020B0604020202020204" pitchFamily="34" charset="0"/>
              <a:buChar char="•"/>
            </a:pPr>
            <a:r>
              <a:rPr kumimoji="0" lang="en-US" sz="2000" b="1"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The variation observed in some cases points to a </a:t>
            </a:r>
            <a:r>
              <a:rPr lang="en-US" sz="2000" i="1" dirty="0">
                <a:effectLst/>
                <a:latin typeface="Times" panose="02020603050405020304" pitchFamily="18" charset="0"/>
                <a:ea typeface="Times New Roman" panose="02020603050405020304" pitchFamily="18" charset="0"/>
                <a:cs typeface="Times" panose="02020603050405020304" pitchFamily="18" charset="0"/>
              </a:rPr>
              <a:t>change in progress</a:t>
            </a:r>
            <a:r>
              <a:rPr lang="en-US" sz="2000" dirty="0">
                <a:effectLst/>
                <a:latin typeface="Times" panose="02020603050405020304" pitchFamily="18" charset="0"/>
                <a:ea typeface="Times New Roman" panose="02020603050405020304" pitchFamily="18" charset="0"/>
                <a:cs typeface="Times" panose="02020603050405020304" pitchFamily="18" charset="0"/>
              </a:rPr>
              <a:t>: the </a:t>
            </a:r>
            <a:r>
              <a:rPr lang="en-US" sz="2000" i="1" dirty="0">
                <a:effectLst/>
                <a:latin typeface="Times" panose="02020603050405020304" pitchFamily="18" charset="0"/>
                <a:ea typeface="Times New Roman" panose="02020603050405020304" pitchFamily="18" charset="0"/>
                <a:cs typeface="Times" panose="02020603050405020304" pitchFamily="18" charset="0"/>
              </a:rPr>
              <a:t>reintroduction of an active </a:t>
            </a:r>
          </a:p>
          <a:p>
            <a:pPr lvl="0" algn="just" defTabSz="179388">
              <a:spcAft>
                <a:spcPts val="0"/>
              </a:spcAft>
            </a:pPr>
            <a:r>
              <a:rPr lang="en-US" sz="2000" i="1" dirty="0">
                <a:latin typeface="Times" panose="02020603050405020304" pitchFamily="18" charset="0"/>
                <a:ea typeface="Times New Roman" panose="02020603050405020304" pitchFamily="18" charset="0"/>
                <a:cs typeface="Times" panose="02020603050405020304" pitchFamily="18" charset="0"/>
              </a:rPr>
              <a:t>		</a:t>
            </a:r>
            <a:r>
              <a:rPr lang="en-US" sz="2000" i="1" dirty="0">
                <a:effectLst/>
                <a:latin typeface="Times" panose="02020603050405020304" pitchFamily="18" charset="0"/>
                <a:ea typeface="Times New Roman" panose="02020603050405020304" pitchFamily="18" charset="0"/>
                <a:cs typeface="Times" panose="02020603050405020304" pitchFamily="18" charset="0"/>
              </a:rPr>
              <a:t>system marked through auxiliary selectio</a:t>
            </a:r>
            <a:r>
              <a:rPr lang="en-US" sz="2000" dirty="0">
                <a:effectLst/>
                <a:latin typeface="Times" panose="02020603050405020304" pitchFamily="18" charset="0"/>
                <a:ea typeface="Times New Roman" panose="02020603050405020304" pitchFamily="18" charset="0"/>
                <a:cs typeface="Times" panose="02020603050405020304" pitchFamily="18" charset="0"/>
              </a:rPr>
              <a:t>n, which follows a path consistent with the SIH.</a:t>
            </a:r>
          </a:p>
          <a:p>
            <a:pPr lvl="0" algn="just" defTabSz="179388">
              <a:spcAft>
                <a:spcPts val="0"/>
              </a:spcAft>
            </a:pPr>
            <a:endParaRPr lang="en-US" sz="1600" b="1" dirty="0">
              <a:solidFill>
                <a:prstClr val="black"/>
              </a:solidFill>
              <a:latin typeface="Times" panose="02020603050405020304" pitchFamily="18" charset="0"/>
              <a:ea typeface="Times New Roman" panose="02020603050405020304" pitchFamily="18" charset="0"/>
              <a:cs typeface="Times" panose="02020603050405020304" pitchFamily="18" charset="0"/>
            </a:endParaRPr>
          </a:p>
          <a:p>
            <a:pPr marL="342900" marR="0" lvl="0" indent="-342900" algn="just" defTabSz="17938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BE appears to be gaining ground over HAVE, starting from verbs denoting definite change of state. </a:t>
            </a:r>
          </a:p>
          <a:p>
            <a:pPr marL="0" marR="0" lvl="0" indent="0" algn="just" defTabSz="179388"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endParaRPr kumimoji="0" lang="it-IT"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endParaRPr>
          </a:p>
          <a:p>
            <a:pPr marL="0" marR="0" lvl="0" indent="0" algn="just" defTabSz="179388"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Identity between the </a:t>
            </a:r>
            <a:r>
              <a:rPr kumimoji="0" lang="en-US" sz="2000" b="0" i="0" u="none" strike="noStrike" kern="1200" cap="small"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2sg</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and </a:t>
            </a:r>
            <a:r>
              <a:rPr kumimoji="0" lang="en-US" sz="2000" b="0" i="0" u="none" strike="noStrike" kern="1200" cap="small"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3sg</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of HAVE. In Pompei [</a:t>
            </a:r>
            <a:r>
              <a:rPr kumimoji="0" lang="en-US" sz="2000" b="0" i="0" u="none" strike="noStrike" kern="1200" cap="none" spc="0" normalizeH="0" baseline="0" noProof="0" dirty="0" err="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a'nat</a:t>
            </a:r>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ə</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kumimoji="0" lang="en-US" sz="2000" b="1"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you were born/he was born</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p>
          <a:p>
            <a:pPr marL="0" marR="0" lvl="0" indent="0" algn="just" defTabSz="179388"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There often occurs the allophone [</a:t>
            </a:r>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ε] </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so that only syntactic doubling differentiates the </a:t>
            </a:r>
            <a:r>
              <a:rPr kumimoji="0" lang="en-US" sz="2000" b="0" i="0" u="none" strike="noStrike" kern="1200" cap="small" spc="0" normalizeH="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3sg</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of </a:t>
            </a:r>
          </a:p>
          <a:p>
            <a:pPr marL="0" marR="0" lvl="0" indent="0" algn="just" defTabSz="179388"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Times" panose="02020603050405020304" pitchFamily="18" charset="0"/>
                <a:ea typeface="Times New Roman" panose="02020603050405020304" pitchFamily="18" charset="0"/>
                <a:cs typeface="Times" panose="02020603050405020304" pitchFamily="18" charset="0"/>
              </a:rPr>
              <a:t>		</a:t>
            </a:r>
            <a:r>
              <a:rPr kumimoji="0" lang="en-US" sz="2000" b="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HAVE</a:t>
            </a:r>
            <a:r>
              <a:rPr kumimoji="0" lang="en-US" sz="2000" b="0" i="1"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a:t>
            </a:r>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ε</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a:t>
            </a:r>
            <a:r>
              <a:rPr kumimoji="0" lang="en-US" sz="2000" b="0" i="0" u="none" strike="noStrike" kern="1200" cap="none" spc="0" normalizeH="0" baseline="0" noProof="0" dirty="0" err="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nat</a:t>
            </a:r>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ə</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(lit. ‘He has born’)</a:t>
            </a:r>
            <a:r>
              <a:rPr kumimoji="0" lang="en-US" sz="2000" b="0" i="1"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from the 3</a:t>
            </a:r>
            <a:r>
              <a:rPr kumimoji="0" lang="en-US" sz="2000" b="0" i="0" u="none" strike="noStrike" kern="1200" cap="small" spc="0" normalizeH="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sg</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of </a:t>
            </a:r>
            <a:r>
              <a:rPr kumimoji="0" lang="en-US" sz="2000" b="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BE</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ε</a:t>
            </a:r>
            <a:r>
              <a:rPr kumimoji="0" lang="it-IT" sz="200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n'</a:t>
            </a:r>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natə</a:t>
            </a:r>
            <a:r>
              <a:rPr kumimoji="0" lang="en-US" sz="20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(lit. ‘He is born’).</a:t>
            </a:r>
            <a:endParaRPr lang="en-US" sz="2000" dirty="0">
              <a:effectLst/>
              <a:latin typeface="Times" panose="02020603050405020304" pitchFamily="18" charset="0"/>
              <a:ea typeface="Times New Roman" panose="02020603050405020304" pitchFamily="18" charset="0"/>
              <a:cs typeface="Times" panose="02020603050405020304" pitchFamily="18" charset="0"/>
            </a:endParaRPr>
          </a:p>
        </p:txBody>
      </p:sp>
    </p:spTree>
    <p:extLst>
      <p:ext uri="{BB962C8B-B14F-4D97-AF65-F5344CB8AC3E}">
        <p14:creationId xmlns:p14="http://schemas.microsoft.com/office/powerpoint/2010/main" val="3536687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00F812-6BFB-427F-A24C-02032DB894C7}"/>
              </a:ext>
            </a:extLst>
          </p:cNvPr>
          <p:cNvSpPr>
            <a:spLocks noGrp="1"/>
          </p:cNvSpPr>
          <p:nvPr>
            <p:ph type="sldNum" sz="quarter" idx="12"/>
          </p:nvPr>
        </p:nvSpPr>
        <p:spPr/>
        <p:txBody>
          <a:bodyPr/>
          <a:lstStyle/>
          <a:p>
            <a:fld id="{46322E45-FE70-47BE-ACBC-CC91D5BC503A}" type="slidenum">
              <a:rPr lang="en-GB" smtClean="0"/>
              <a:t>21</a:t>
            </a:fld>
            <a:endParaRPr lang="en-GB"/>
          </a:p>
        </p:txBody>
      </p:sp>
      <p:sp>
        <p:nvSpPr>
          <p:cNvPr id="3" name="TextBox 2">
            <a:extLst>
              <a:ext uri="{FF2B5EF4-FFF2-40B4-BE49-F238E27FC236}">
                <a16:creationId xmlns:a16="http://schemas.microsoft.com/office/drawing/2014/main" id="{4AC39432-E5A8-4F70-94B8-C3F2D0F12500}"/>
              </a:ext>
            </a:extLst>
          </p:cNvPr>
          <p:cNvSpPr txBox="1"/>
          <p:nvPr/>
        </p:nvSpPr>
        <p:spPr>
          <a:xfrm>
            <a:off x="549810" y="300257"/>
            <a:ext cx="2331729" cy="498663"/>
          </a:xfrm>
          <a:prstGeom prst="rect">
            <a:avLst/>
          </a:prstGeom>
          <a:noFill/>
        </p:spPr>
        <p:txBody>
          <a:bodyPr wrap="none" rtlCol="0">
            <a:spAutoFit/>
          </a:bodyPr>
          <a:lstStyle/>
          <a:p>
            <a:pPr algn="just" defTabSz="179388">
              <a:lnSpc>
                <a:spcPct val="150000"/>
              </a:lnSpc>
              <a:spcAft>
                <a:spcPts val="0"/>
              </a:spcAft>
            </a:pPr>
            <a:r>
              <a:rPr kumimoji="0" lang="en-US" sz="1600" b="1"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GB" sz="2000" dirty="0">
                <a:effectLst/>
                <a:latin typeface="Times New Roman" panose="02020603050405020304" pitchFamily="18" charset="0"/>
                <a:ea typeface="Times New Roman" panose="02020603050405020304" pitchFamily="18" charset="0"/>
              </a:rPr>
              <a:t>Some paradigms:</a:t>
            </a:r>
            <a:endParaRPr lang="it-IT" sz="4000" dirty="0">
              <a:effectLst/>
              <a:latin typeface="Times"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0658B2D-63A7-42AF-B96C-371C1AF24A9D}"/>
              </a:ext>
            </a:extLst>
          </p:cNvPr>
          <p:cNvSpPr txBox="1"/>
          <p:nvPr/>
        </p:nvSpPr>
        <p:spPr>
          <a:xfrm>
            <a:off x="549810" y="904151"/>
            <a:ext cx="10275570" cy="2631490"/>
          </a:xfrm>
          <a:prstGeom prst="rect">
            <a:avLst/>
          </a:prstGeom>
          <a:noFill/>
        </p:spPr>
        <p:txBody>
          <a:bodyPr wrap="none" rtlCol="0">
            <a:spAutoFit/>
          </a:bodyPr>
          <a:lstStyle/>
          <a:p>
            <a:pPr defTabSz="179388">
              <a:spcAft>
                <a:spcPts val="0"/>
              </a:spcAft>
            </a:pPr>
            <a:r>
              <a:rPr lang="en-US" sz="2000" dirty="0">
                <a:effectLst/>
                <a:latin typeface="Times" panose="02020603050405020304" pitchFamily="18" charset="0"/>
                <a:ea typeface="Times New Roman" panose="02020603050405020304" pitchFamily="18" charset="0"/>
                <a:cs typeface="Times" panose="02020603050405020304" pitchFamily="18" charset="0"/>
              </a:rPr>
              <a:t>		</a:t>
            </a:r>
            <a:r>
              <a:rPr lang="it-IT" sz="2000" noProof="1">
                <a:effectLst/>
                <a:latin typeface="Times" panose="02020603050405020304" pitchFamily="18" charset="0"/>
                <a:ea typeface="Times New Roman" panose="02020603050405020304" pitchFamily="18" charset="0"/>
                <a:cs typeface="Times" panose="02020603050405020304" pitchFamily="18" charset="0"/>
              </a:rPr>
              <a:t>			(Sorrento, elderly, working class)											</a:t>
            </a:r>
            <a:r>
              <a:rPr lang="it-IT" sz="2000" noProof="1">
                <a:latin typeface="Times" panose="02020603050405020304" pitchFamily="18" charset="0"/>
                <a:ea typeface="Times New Roman" panose="02020603050405020304" pitchFamily="18" charset="0"/>
                <a:cs typeface="Times" panose="02020603050405020304" pitchFamily="18" charset="0"/>
              </a:rPr>
              <a:t>	</a:t>
            </a:r>
            <a:r>
              <a:rPr lang="it-IT" sz="2000" noProof="1">
                <a:effectLst/>
                <a:latin typeface="Times" panose="02020603050405020304" pitchFamily="18" charset="0"/>
                <a:ea typeface="Times New Roman" panose="02020603050405020304" pitchFamily="18" charset="0"/>
                <a:cs typeface="Times" panose="02020603050405020304" pitchFamily="18" charset="0"/>
              </a:rPr>
              <a:t>(Pompei, elderly, working class)			</a:t>
            </a:r>
          </a:p>
          <a:p>
            <a:pPr defTabSz="179388">
              <a:spcAft>
                <a:spcPts val="0"/>
              </a:spcAft>
            </a:pPr>
            <a:endParaRPr lang="it-IT" sz="500" noProof="1">
              <a:effectLst/>
              <a:latin typeface="Times" panose="02020603050405020304" pitchFamily="18" charset="0"/>
              <a:ea typeface="Times New Roman" panose="02020603050405020304" pitchFamily="18" charset="0"/>
              <a:cs typeface="Times" panose="02020603050405020304" pitchFamily="18" charset="0"/>
            </a:endParaRPr>
          </a:p>
          <a:p>
            <a:pPr defTabSz="179388">
              <a:spcAft>
                <a:spcPts val="0"/>
              </a:spcAft>
            </a:pPr>
            <a:r>
              <a:rPr lang="it-IT" sz="2000" noProof="1">
                <a:latin typeface="Times" panose="02020603050405020304" pitchFamily="18" charset="0"/>
                <a:ea typeface="Times New Roman" panose="02020603050405020304" pitchFamily="18" charset="0"/>
                <a:cs typeface="Times" panose="02020603050405020304" pitchFamily="18" charset="0"/>
              </a:rPr>
              <a:t>(8)	</a:t>
            </a:r>
            <a:r>
              <a:rPr lang="it-IT" sz="2000" noProof="1">
                <a:effectLst/>
                <a:latin typeface="Times" panose="02020603050405020304" pitchFamily="18" charset="0"/>
                <a:ea typeface="Times New Roman" panose="02020603050405020304" pitchFamily="18" charset="0"/>
                <a:cs typeface="Times" panose="02020603050405020304" pitchFamily="18" charset="0"/>
              </a:rPr>
              <a:t>a.		εddʒə'natə 	(HAVE)										</a:t>
            </a:r>
            <a:r>
              <a:rPr lang="it-IT" sz="2000" noProof="1">
                <a:latin typeface="Times" panose="02020603050405020304" pitchFamily="18" charset="0"/>
                <a:ea typeface="Times New Roman" panose="02020603050405020304" pitchFamily="18" charset="0"/>
                <a:cs typeface="Times" panose="02020603050405020304" pitchFamily="18" charset="0"/>
              </a:rPr>
              <a:t>						</a:t>
            </a:r>
            <a:r>
              <a:rPr lang="it-IT" sz="2000" noProof="1">
                <a:effectLst/>
                <a:latin typeface="Times" panose="02020603050405020304" pitchFamily="18" charset="0"/>
                <a:ea typeface="Times New Roman" panose="02020603050405020304" pitchFamily="18" charset="0"/>
                <a:cs typeface="Times" panose="02020603050405020304" pitchFamily="18" charset="0"/>
              </a:rPr>
              <a:t>b.		addʒə'natə 	(HAVE)</a:t>
            </a:r>
          </a:p>
          <a:p>
            <a:pPr defTabSz="179388">
              <a:spcAft>
                <a:spcPts val="0"/>
              </a:spcAft>
            </a:pPr>
            <a:r>
              <a:rPr lang="it-IT" sz="2000" noProof="1">
                <a:effectLst/>
                <a:latin typeface="Times" panose="02020603050405020304" pitchFamily="18" charset="0"/>
                <a:ea typeface="Times New Roman" panose="02020603050405020304" pitchFamily="18" charset="0"/>
                <a:cs typeface="Times" panose="02020603050405020304" pitchFamily="18" charset="0"/>
              </a:rPr>
              <a:t>         		je'natə 				(HAVE)                           									a'natə 				(HAVE)</a:t>
            </a:r>
          </a:p>
          <a:p>
            <a:pPr defTabSz="179388">
              <a:spcAft>
                <a:spcPts val="0"/>
              </a:spcAft>
            </a:pPr>
            <a:r>
              <a:rPr lang="it-IT" sz="2000" noProof="1">
                <a:effectLst/>
                <a:latin typeface="Times" panose="02020603050405020304" pitchFamily="18" charset="0"/>
                <a:ea typeface="Times New Roman" panose="02020603050405020304" pitchFamily="18" charset="0"/>
                <a:cs typeface="Times" panose="02020603050405020304" pitchFamily="18" charset="0"/>
              </a:rPr>
              <a:t>              </a:t>
            </a:r>
            <a:r>
              <a:rPr lang="it-IT" sz="2000" b="1" noProof="1">
                <a:effectLst/>
                <a:latin typeface="Times" panose="02020603050405020304" pitchFamily="18" charset="0"/>
                <a:ea typeface="Times New Roman" panose="02020603050405020304" pitchFamily="18" charset="0"/>
                <a:cs typeface="Times" panose="02020603050405020304" pitchFamily="18" charset="0"/>
              </a:rPr>
              <a:t>ε</a:t>
            </a:r>
            <a:r>
              <a:rPr lang="it-IT" sz="2000" noProof="1">
                <a:effectLst/>
                <a:latin typeface="Times" panose="02020603050405020304" pitchFamily="18" charset="0"/>
                <a:ea typeface="Times New Roman" panose="02020603050405020304" pitchFamily="18" charset="0"/>
                <a:cs typeface="Times" panose="02020603050405020304" pitchFamily="18" charset="0"/>
              </a:rPr>
              <a:t>'natə  				(HAVE)																			</a:t>
            </a:r>
            <a:r>
              <a:rPr lang="it-IT" sz="2000" b="1" noProof="1">
                <a:effectLst/>
                <a:latin typeface="Times" panose="02020603050405020304" pitchFamily="18" charset="0"/>
                <a:ea typeface="Times New Roman" panose="02020603050405020304" pitchFamily="18" charset="0"/>
                <a:cs typeface="Times" panose="02020603050405020304" pitchFamily="18" charset="0"/>
              </a:rPr>
              <a:t>en</a:t>
            </a:r>
            <a:r>
              <a:rPr lang="it-IT" sz="2000" noProof="1">
                <a:effectLst/>
                <a:latin typeface="Times" panose="02020603050405020304" pitchFamily="18" charset="0"/>
                <a:ea typeface="Times New Roman" panose="02020603050405020304" pitchFamily="18" charset="0"/>
                <a:cs typeface="Times" panose="02020603050405020304" pitchFamily="18" charset="0"/>
              </a:rPr>
              <a:t>'natə 			</a:t>
            </a:r>
            <a:r>
              <a:rPr lang="it-IT" sz="2000" b="1" noProof="1">
                <a:effectLst/>
                <a:latin typeface="Times" panose="02020603050405020304" pitchFamily="18" charset="0"/>
                <a:ea typeface="Times New Roman" panose="02020603050405020304" pitchFamily="18" charset="0"/>
                <a:cs typeface="Times" panose="02020603050405020304" pitchFamily="18" charset="0"/>
              </a:rPr>
              <a:t>(BE)</a:t>
            </a:r>
            <a:endParaRPr lang="it-IT" sz="2000" noProof="1">
              <a:effectLst/>
              <a:latin typeface="Times" panose="02020603050405020304" pitchFamily="18" charset="0"/>
              <a:ea typeface="Times New Roman" panose="02020603050405020304" pitchFamily="18" charset="0"/>
              <a:cs typeface="Times" panose="02020603050405020304" pitchFamily="18" charset="0"/>
            </a:endParaRPr>
          </a:p>
          <a:p>
            <a:pPr defTabSz="179388">
              <a:spcAft>
                <a:spcPts val="0"/>
              </a:spcAft>
            </a:pPr>
            <a:r>
              <a:rPr lang="it-IT" sz="2000" noProof="1">
                <a:effectLst/>
                <a:latin typeface="Times" panose="02020603050405020304" pitchFamily="18" charset="0"/>
                <a:ea typeface="Times New Roman" panose="02020603050405020304" pitchFamily="18" charset="0"/>
                <a:cs typeface="Times" panose="02020603050405020304" pitchFamily="18" charset="0"/>
              </a:rPr>
              <a:t>             	immə'natə 	(HAVE)                         										amma'natə 	(HAVE)</a:t>
            </a:r>
          </a:p>
          <a:p>
            <a:pPr defTabSz="179388">
              <a:spcAft>
                <a:spcPts val="0"/>
              </a:spcAft>
            </a:pPr>
            <a:r>
              <a:rPr lang="it-IT" sz="2000" noProof="1">
                <a:effectLst/>
                <a:latin typeface="Times" panose="02020603050405020304" pitchFamily="18" charset="0"/>
                <a:ea typeface="Times New Roman" panose="02020603050405020304" pitchFamily="18" charset="0"/>
                <a:cs typeface="Times" panose="02020603050405020304" pitchFamily="18" charset="0"/>
              </a:rPr>
              <a:t>            	itə'natə 			(HAVE)                       											atə'natə 			(HAVE)</a:t>
            </a:r>
          </a:p>
          <a:p>
            <a:pPr defTabSz="179388">
              <a:spcAft>
                <a:spcPts val="0"/>
              </a:spcAft>
            </a:pPr>
            <a:r>
              <a:rPr lang="it-IT" sz="2000" noProof="1">
                <a:effectLst/>
                <a:latin typeface="Times" panose="02020603050405020304" pitchFamily="18" charset="0"/>
                <a:ea typeface="Times New Roman" panose="02020603050405020304" pitchFamily="18" charset="0"/>
                <a:cs typeface="Times" panose="02020603050405020304" pitchFamily="18" charset="0"/>
              </a:rPr>
              <a:t>        			εnnə'natə 		(HAVE) 																		anna'natə 		(HAVE)</a:t>
            </a:r>
          </a:p>
          <a:p>
            <a:pPr defTabSz="179388">
              <a:spcAft>
                <a:spcPts val="0"/>
              </a:spcAft>
            </a:pPr>
            <a:r>
              <a:rPr lang="it-IT" sz="2000" noProof="1">
                <a:latin typeface="Times" panose="02020603050405020304" pitchFamily="18" charset="0"/>
                <a:ea typeface="Times New Roman" panose="02020603050405020304" pitchFamily="18" charset="0"/>
                <a:cs typeface="Times" panose="02020603050405020304" pitchFamily="18" charset="0"/>
              </a:rPr>
              <a:t>					‘I/you/(s)he/we/they was/were born’										</a:t>
            </a:r>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‘I/you/(s)he/we/they was/were born’</a:t>
            </a:r>
            <a:endParaRPr lang="it-IT" sz="2000" noProof="1">
              <a:effectLst/>
              <a:latin typeface="Times" panose="02020603050405020304" pitchFamily="18" charset="0"/>
              <a:ea typeface="Times New Roman" panose="02020603050405020304" pitchFamily="18" charset="0"/>
              <a:cs typeface="Times" panose="02020603050405020304" pitchFamily="18" charset="0"/>
            </a:endParaRPr>
          </a:p>
        </p:txBody>
      </p:sp>
      <p:sp>
        <p:nvSpPr>
          <p:cNvPr id="5" name="TextBox 4">
            <a:extLst>
              <a:ext uri="{FF2B5EF4-FFF2-40B4-BE49-F238E27FC236}">
                <a16:creationId xmlns:a16="http://schemas.microsoft.com/office/drawing/2014/main" id="{EFBCEDFB-25EE-4E71-A9D4-5356927333E8}"/>
              </a:ext>
            </a:extLst>
          </p:cNvPr>
          <p:cNvSpPr txBox="1"/>
          <p:nvPr/>
        </p:nvSpPr>
        <p:spPr>
          <a:xfrm>
            <a:off x="9541842" y="1279260"/>
            <a:ext cx="1541319" cy="707886"/>
          </a:xfrm>
          <a:prstGeom prst="rect">
            <a:avLst/>
          </a:prstGeom>
          <a:noFill/>
        </p:spPr>
        <p:txBody>
          <a:bodyPr wrap="none" rtlCol="0">
            <a:spAutoFit/>
          </a:bodyPr>
          <a:lstStyle/>
          <a:p>
            <a:pPr algn="just">
              <a:spcAft>
                <a:spcPts val="0"/>
              </a:spcAft>
            </a:pPr>
            <a:r>
              <a:rPr kumimoji="0" lang="en-GB" sz="2000" b="0" i="1"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Telic change </a:t>
            </a:r>
          </a:p>
          <a:p>
            <a:pPr algn="just">
              <a:spcAft>
                <a:spcPts val="0"/>
              </a:spcAft>
            </a:pPr>
            <a:r>
              <a:rPr kumimoji="0" lang="en-GB" sz="2000" b="0" i="1"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of state</a:t>
            </a:r>
            <a:endParaRPr lang="en-GB" sz="2000" dirty="0">
              <a:effectLst/>
              <a:latin typeface="Times New Roman" panose="02020603050405020304" pitchFamily="18" charset="0"/>
              <a:ea typeface="MS Mincho" panose="02020609040205080304" pitchFamily="49" charset="-128"/>
            </a:endParaRPr>
          </a:p>
        </p:txBody>
      </p:sp>
      <p:sp>
        <p:nvSpPr>
          <p:cNvPr id="6" name="TextBox 5">
            <a:extLst>
              <a:ext uri="{FF2B5EF4-FFF2-40B4-BE49-F238E27FC236}">
                <a16:creationId xmlns:a16="http://schemas.microsoft.com/office/drawing/2014/main" id="{AC7B4B2A-EA73-4F59-9D75-37D17F60EDE9}"/>
              </a:ext>
            </a:extLst>
          </p:cNvPr>
          <p:cNvSpPr txBox="1"/>
          <p:nvPr/>
        </p:nvSpPr>
        <p:spPr>
          <a:xfrm>
            <a:off x="4392914" y="4095112"/>
            <a:ext cx="1541319" cy="707886"/>
          </a:xfrm>
          <a:prstGeom prst="rect">
            <a:avLst/>
          </a:prstGeom>
          <a:noFill/>
        </p:spPr>
        <p:txBody>
          <a:bodyPr wrap="none" rtlCol="0">
            <a:spAutoFit/>
          </a:bodyPr>
          <a:lstStyle/>
          <a:p>
            <a:pPr algn="just">
              <a:spcAft>
                <a:spcPts val="0"/>
              </a:spcAft>
            </a:pPr>
            <a:r>
              <a:rPr kumimoji="0" lang="en-GB" sz="2000" b="0" i="1"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Telic change </a:t>
            </a:r>
          </a:p>
          <a:p>
            <a:pPr algn="just">
              <a:spcAft>
                <a:spcPts val="0"/>
              </a:spcAft>
            </a:pPr>
            <a:r>
              <a:rPr kumimoji="0" lang="en-GB" sz="2000" b="0" i="1"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of location</a:t>
            </a:r>
            <a:endParaRPr lang="en-GB" sz="2000" dirty="0">
              <a:effectLst/>
              <a:latin typeface="Times New Roman" panose="02020603050405020304" pitchFamily="18" charset="0"/>
              <a:ea typeface="MS Mincho" panose="02020609040205080304" pitchFamily="49" charset="-128"/>
            </a:endParaRPr>
          </a:p>
        </p:txBody>
      </p:sp>
      <p:sp>
        <p:nvSpPr>
          <p:cNvPr id="7" name="TextBox 6">
            <a:extLst>
              <a:ext uri="{FF2B5EF4-FFF2-40B4-BE49-F238E27FC236}">
                <a16:creationId xmlns:a16="http://schemas.microsoft.com/office/drawing/2014/main" id="{9E101C5E-2861-4F03-8753-AB929BCDBF81}"/>
              </a:ext>
            </a:extLst>
          </p:cNvPr>
          <p:cNvSpPr txBox="1"/>
          <p:nvPr/>
        </p:nvSpPr>
        <p:spPr>
          <a:xfrm>
            <a:off x="549810" y="3724860"/>
            <a:ext cx="4801314" cy="2631490"/>
          </a:xfrm>
          <a:prstGeom prst="rect">
            <a:avLst/>
          </a:prstGeom>
          <a:noFill/>
        </p:spPr>
        <p:txBody>
          <a:bodyPr wrap="none" rtlCol="0">
            <a:spAutoFit/>
          </a:bodyPr>
          <a:lstStyle/>
          <a:p>
            <a:pPr defTabSz="179388"/>
            <a:r>
              <a:rPr lang="en-US" sz="2000" dirty="0">
                <a:effectLst/>
                <a:latin typeface="Times" panose="02020603050405020304" pitchFamily="18" charset="0"/>
                <a:ea typeface="Times New Roman" panose="02020603050405020304" pitchFamily="18" charset="0"/>
                <a:cs typeface="Times" panose="02020603050405020304" pitchFamily="18" charset="0"/>
              </a:rPr>
              <a:t>	</a:t>
            </a:r>
            <a:r>
              <a:rPr lang="it-IT" sz="2000" noProof="1">
                <a:effectLst/>
                <a:latin typeface="Times" panose="02020603050405020304" pitchFamily="18" charset="0"/>
                <a:ea typeface="Times New Roman" panose="02020603050405020304" pitchFamily="18" charset="0"/>
                <a:cs typeface="Times" panose="02020603050405020304" pitchFamily="18" charset="0"/>
              </a:rPr>
              <a:t>				(Sorrento, middle age, middle class)</a:t>
            </a:r>
          </a:p>
          <a:p>
            <a:pPr defTabSz="179388"/>
            <a:endParaRPr lang="it-IT" sz="500" noProof="1">
              <a:latin typeface="Times" panose="02020603050405020304" pitchFamily="18" charset="0"/>
              <a:ea typeface="Times New Roman" panose="02020603050405020304" pitchFamily="18" charset="0"/>
              <a:cs typeface="Times" panose="02020603050405020304" pitchFamily="18" charset="0"/>
            </a:endParaRP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c.		εddʒə par'tutə  		(HAVE) </a:t>
            </a: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je par'tutə  				(HAVE)</a:t>
            </a: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εpar'tutə  					(HAVE)</a:t>
            </a: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simmə par'tutə  		(BE)</a:t>
            </a: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sitə par'tutə  			(BE)</a:t>
            </a: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soppar'tutə  				(BE)</a:t>
            </a: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‘I/you/(s)he/we/they has/have left’</a:t>
            </a:r>
            <a:endParaRPr lang="it-IT" sz="2000" noProof="1">
              <a:effectLst/>
              <a:latin typeface="Times" panose="02020603050405020304" pitchFamily="18" charset="0"/>
              <a:ea typeface="MS Mincho" panose="02020609040205080304" pitchFamily="49" charset="-128"/>
              <a:cs typeface="Times" panose="02020603050405020304" pitchFamily="18" charset="0"/>
            </a:endParaRPr>
          </a:p>
        </p:txBody>
      </p:sp>
      <p:sp>
        <p:nvSpPr>
          <p:cNvPr id="8" name="TextBox 7">
            <a:extLst>
              <a:ext uri="{FF2B5EF4-FFF2-40B4-BE49-F238E27FC236}">
                <a16:creationId xmlns:a16="http://schemas.microsoft.com/office/drawing/2014/main" id="{72664EB0-4837-4118-B688-C2A07F5C5D31}"/>
              </a:ext>
            </a:extLst>
          </p:cNvPr>
          <p:cNvSpPr txBox="1"/>
          <p:nvPr/>
        </p:nvSpPr>
        <p:spPr>
          <a:xfrm>
            <a:off x="6096000" y="3724860"/>
            <a:ext cx="8760090" cy="2631490"/>
          </a:xfrm>
          <a:prstGeom prst="rect">
            <a:avLst/>
          </a:prstGeom>
          <a:noFill/>
        </p:spPr>
        <p:txBody>
          <a:bodyPr wrap="none" rtlCol="0">
            <a:spAutoFit/>
          </a:bodyPr>
          <a:lstStyle/>
          <a:p>
            <a:pPr defTabSz="179388"/>
            <a:r>
              <a:rPr lang="en-US" sz="2000" dirty="0">
                <a:effectLst/>
                <a:latin typeface="Times" panose="02020603050405020304" pitchFamily="18" charset="0"/>
                <a:ea typeface="Times New Roman" panose="02020603050405020304" pitchFamily="18" charset="0"/>
                <a:cs typeface="Times" panose="02020603050405020304" pitchFamily="18" charset="0"/>
              </a:rPr>
              <a:t>	</a:t>
            </a:r>
            <a:r>
              <a:rPr lang="it-IT" sz="2000" dirty="0">
                <a:effectLst/>
                <a:latin typeface="Times" panose="02020603050405020304" pitchFamily="18" charset="0"/>
                <a:ea typeface="Times New Roman" panose="02020603050405020304" pitchFamily="18" charset="0"/>
                <a:cs typeface="Times" panose="02020603050405020304" pitchFamily="18" charset="0"/>
              </a:rPr>
              <a:t>		</a:t>
            </a:r>
            <a:r>
              <a:rPr lang="it-IT" sz="2000" noProof="1">
                <a:effectLst/>
                <a:latin typeface="Times" panose="02020603050405020304" pitchFamily="18" charset="0"/>
                <a:ea typeface="Times New Roman" panose="02020603050405020304" pitchFamily="18" charset="0"/>
                <a:cs typeface="Times" panose="02020603050405020304" pitchFamily="18" charset="0"/>
              </a:rPr>
              <a:t>	(Sorrento, elderly, middle class)</a:t>
            </a:r>
          </a:p>
          <a:p>
            <a:pPr defTabSz="179388"/>
            <a:endParaRPr lang="it-IT" sz="500" noProof="1">
              <a:effectLst/>
              <a:latin typeface="Times" panose="02020603050405020304" pitchFamily="18" charset="0"/>
              <a:ea typeface="Times New Roman" panose="02020603050405020304" pitchFamily="18" charset="0"/>
              <a:cs typeface="Times" panose="02020603050405020304" pitchFamily="18" charset="0"/>
            </a:endParaRP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d.    </a:t>
            </a:r>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ε</a:t>
            </a:r>
            <a:r>
              <a:rPr lang="it-IT" sz="2000" noProof="1">
                <a:effectLst/>
                <a:latin typeface="Times" panose="02020603050405020304" pitchFamily="18" charset="0"/>
                <a:ea typeface="Times New Roman" panose="02020603050405020304" pitchFamily="18" charset="0"/>
                <a:cs typeface="Times" panose="02020603050405020304" pitchFamily="18" charset="0"/>
              </a:rPr>
              <a:t>dd'ʒə natә  						(HAVE)   </a:t>
            </a:r>
            <a:r>
              <a:rPr lang="it-IT" sz="2000" i="1" noProof="1">
                <a:effectLst/>
                <a:latin typeface="Times" panose="02020603050405020304" pitchFamily="18" charset="0"/>
                <a:ea typeface="Times New Roman" panose="02020603050405020304" pitchFamily="18" charset="0"/>
                <a:cs typeface="Times" panose="02020603050405020304" pitchFamily="18" charset="0"/>
              </a:rPr>
              <a:t>Telic</a:t>
            </a:r>
            <a:r>
              <a:rPr lang="it-IT" sz="2000" noProof="1">
                <a:effectLst/>
                <a:latin typeface="Times" panose="02020603050405020304" pitchFamily="18" charset="0"/>
                <a:ea typeface="Times New Roman" panose="02020603050405020304" pitchFamily="18" charset="0"/>
                <a:cs typeface="Times" panose="02020603050405020304" pitchFamily="18" charset="0"/>
              </a:rPr>
              <a:t> </a:t>
            </a:r>
            <a:r>
              <a:rPr lang="it-IT" sz="2000" i="1" noProof="1">
                <a:effectLst/>
                <a:latin typeface="Times" panose="02020603050405020304" pitchFamily="18" charset="0"/>
                <a:ea typeface="Times New Roman" panose="02020603050405020304" pitchFamily="18" charset="0"/>
                <a:cs typeface="Times" panose="02020603050405020304" pitchFamily="18" charset="0"/>
              </a:rPr>
              <a:t>change</a:t>
            </a:r>
            <a:r>
              <a:rPr lang="it-IT" sz="2000" noProof="1">
                <a:effectLst/>
                <a:latin typeface="Times" panose="02020603050405020304" pitchFamily="18" charset="0"/>
                <a:ea typeface="Times New Roman" panose="02020603050405020304" pitchFamily="18" charset="0"/>
                <a:cs typeface="Times" panose="02020603050405020304" pitchFamily="18" charset="0"/>
              </a:rPr>
              <a:t>                                                    </a:t>
            </a: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je'natə  								(HAVE)    </a:t>
            </a:r>
            <a:r>
              <a:rPr lang="it-IT" sz="2000" i="1" noProof="1">
                <a:effectLst/>
                <a:latin typeface="Times" panose="02020603050405020304" pitchFamily="18" charset="0"/>
                <a:ea typeface="Times New Roman" panose="02020603050405020304" pitchFamily="18" charset="0"/>
                <a:cs typeface="Times" panose="02020603050405020304" pitchFamily="18" charset="0"/>
              </a:rPr>
              <a:t>of state</a:t>
            </a:r>
            <a:r>
              <a:rPr lang="it-IT" sz="2000" noProof="1">
                <a:effectLst/>
                <a:latin typeface="Times" panose="02020603050405020304" pitchFamily="18" charset="0"/>
                <a:ea typeface="Times New Roman" panose="02020603050405020304" pitchFamily="18" charset="0"/>
                <a:cs typeface="Times" panose="02020603050405020304" pitchFamily="18" charset="0"/>
              </a:rPr>
              <a:t>                                                         </a:t>
            </a:r>
          </a:p>
          <a:p>
            <a:pPr defTabSz="179388"/>
            <a:r>
              <a:rPr lang="it-IT" sz="2000" b="1" noProof="1">
                <a:effectLst/>
                <a:latin typeface="Times" panose="02020603050405020304" pitchFamily="18" charset="0"/>
                <a:ea typeface="Times New Roman" panose="02020603050405020304" pitchFamily="18" charset="0"/>
                <a:cs typeface="Times" panose="02020603050405020304" pitchFamily="18" charset="0"/>
              </a:rPr>
              <a:t>				</a:t>
            </a:r>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ε</a:t>
            </a:r>
            <a:r>
              <a:rPr lang="it-IT" sz="2000" noProof="1">
                <a:effectLst/>
                <a:latin typeface="Times" panose="02020603050405020304" pitchFamily="18" charset="0"/>
                <a:ea typeface="Times New Roman" panose="02020603050405020304" pitchFamily="18" charset="0"/>
                <a:cs typeface="Times" panose="02020603050405020304" pitchFamily="18" charset="0"/>
              </a:rPr>
              <a:t>'natə</a:t>
            </a:r>
            <a:r>
              <a:rPr lang="it-IT" sz="2000" b="1" noProof="1">
                <a:effectLst/>
                <a:latin typeface="Times" panose="02020603050405020304" pitchFamily="18" charset="0"/>
                <a:ea typeface="Times New Roman" panose="02020603050405020304" pitchFamily="18" charset="0"/>
                <a:cs typeface="Times" panose="02020603050405020304" pitchFamily="18" charset="0"/>
              </a:rPr>
              <a:t> </a:t>
            </a:r>
            <a:r>
              <a:rPr lang="it-IT" sz="2000" b="1" noProof="1">
                <a:latin typeface="Times" panose="02020603050405020304" pitchFamily="18" charset="0"/>
                <a:ea typeface="Times New Roman" panose="02020603050405020304" pitchFamily="18" charset="0"/>
                <a:cs typeface="Times" panose="02020603050405020304" pitchFamily="18" charset="0"/>
              </a:rPr>
              <a:t>/ </a:t>
            </a:r>
            <a:r>
              <a:rPr lang="it-IT" sz="2000" noProof="1">
                <a:effectLst/>
                <a:latin typeface="Times" panose="02020603050405020304" pitchFamily="18" charset="0"/>
                <a:ea typeface="Times New Roman" panose="02020603050405020304" pitchFamily="18" charset="0"/>
                <a:cs typeface="Times" panose="02020603050405020304" pitchFamily="18" charset="0"/>
              </a:rPr>
              <a:t>(</a:t>
            </a:r>
            <a:r>
              <a:rPr kumimoji="0" lang="it-IT" sz="2000" b="1"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ε</a:t>
            </a:r>
            <a:r>
              <a:rPr lang="it-IT" sz="2000" b="1" noProof="1">
                <a:effectLst/>
                <a:latin typeface="Times" panose="02020603050405020304" pitchFamily="18" charset="0"/>
                <a:ea typeface="Times New Roman" panose="02020603050405020304" pitchFamily="18" charset="0"/>
                <a:cs typeface="Times" panose="02020603050405020304" pitchFamily="18" charset="0"/>
              </a:rPr>
              <a:t>n'</a:t>
            </a:r>
            <a:r>
              <a:rPr lang="it-IT" sz="2000" noProof="1">
                <a:effectLst/>
                <a:latin typeface="Times" panose="02020603050405020304" pitchFamily="18" charset="0"/>
                <a:ea typeface="Times New Roman" panose="02020603050405020304" pitchFamily="18" charset="0"/>
                <a:cs typeface="Times" panose="02020603050405020304" pitchFamily="18" charset="0"/>
              </a:rPr>
              <a:t>natə)</a:t>
            </a:r>
            <a:r>
              <a:rPr lang="it-IT" sz="2000" b="1" noProof="1">
                <a:effectLst/>
                <a:latin typeface="Times" panose="02020603050405020304" pitchFamily="18" charset="0"/>
                <a:ea typeface="Times New Roman" panose="02020603050405020304" pitchFamily="18" charset="0"/>
                <a:cs typeface="Times" panose="02020603050405020304" pitchFamily="18" charset="0"/>
              </a:rPr>
              <a:t> 			</a:t>
            </a:r>
            <a:r>
              <a:rPr lang="it-IT" sz="2000" noProof="1">
                <a:effectLst/>
                <a:latin typeface="Times" panose="02020603050405020304" pitchFamily="18" charset="0"/>
                <a:ea typeface="Times New Roman" panose="02020603050405020304" pitchFamily="18" charset="0"/>
                <a:cs typeface="Times" panose="02020603050405020304" pitchFamily="18" charset="0"/>
              </a:rPr>
              <a:t>(HAVE/(</a:t>
            </a:r>
            <a:r>
              <a:rPr lang="it-IT" sz="2000" b="1" noProof="1">
                <a:effectLst/>
                <a:latin typeface="Times" panose="02020603050405020304" pitchFamily="18" charset="0"/>
                <a:ea typeface="Times New Roman" panose="02020603050405020304" pitchFamily="18" charset="0"/>
                <a:cs typeface="Times" panose="02020603050405020304" pitchFamily="18" charset="0"/>
              </a:rPr>
              <a:t>BE</a:t>
            </a:r>
            <a:r>
              <a:rPr lang="it-IT" sz="2000" noProof="1">
                <a:effectLst/>
                <a:latin typeface="Times" panose="02020603050405020304" pitchFamily="18" charset="0"/>
                <a:ea typeface="Times New Roman" panose="02020603050405020304" pitchFamily="18" charset="0"/>
                <a:cs typeface="Times" panose="02020603050405020304" pitchFamily="18" charset="0"/>
              </a:rPr>
              <a:t>))</a:t>
            </a: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immә'natə   						(HAVE)                                         </a:t>
            </a: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itə'natə 								(HAVE)                                                             </a:t>
            </a:r>
          </a:p>
          <a:p>
            <a:pPr defTabSz="179388"/>
            <a:r>
              <a:rPr lang="it-IT" sz="2000" noProof="1">
                <a:effectLst/>
                <a:latin typeface="Times" panose="02020603050405020304" pitchFamily="18" charset="0"/>
                <a:ea typeface="Times New Roman" panose="02020603050405020304" pitchFamily="18" charset="0"/>
                <a:cs typeface="Times" panose="02020603050405020304" pitchFamily="18" charset="0"/>
              </a:rPr>
              <a:t>				</a:t>
            </a:r>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ε</a:t>
            </a:r>
            <a:r>
              <a:rPr lang="it-IT" sz="2000" noProof="1">
                <a:effectLst/>
                <a:latin typeface="Times" panose="02020603050405020304" pitchFamily="18" charset="0"/>
                <a:ea typeface="Times New Roman" panose="02020603050405020304" pitchFamily="18" charset="0"/>
                <a:cs typeface="Times" panose="02020603050405020304" pitchFamily="18" charset="0"/>
              </a:rPr>
              <a:t>nnə'natə  							(HAVE)                                                         </a:t>
            </a:r>
          </a:p>
          <a:p>
            <a:pPr defTabSz="179388"/>
            <a:r>
              <a:rPr kumimoji="0" lang="it-IT" sz="2000" b="0" i="0" u="none" strike="noStrike" kern="1200" cap="none" spc="0" normalizeH="0" baseline="0" noProof="1">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‘I/you/(s)he/we/they was/were born’	</a:t>
            </a:r>
            <a:endParaRPr lang="it-IT" sz="2000" noProof="1">
              <a:effectLst/>
              <a:latin typeface="Times" panose="02020603050405020304" pitchFamily="18" charset="0"/>
              <a:ea typeface="MS Mincho" panose="02020609040205080304" pitchFamily="49" charset="-128"/>
              <a:cs typeface="Times" panose="02020603050405020304" pitchFamily="18" charset="0"/>
            </a:endParaRPr>
          </a:p>
        </p:txBody>
      </p:sp>
    </p:spTree>
    <p:extLst>
      <p:ext uri="{BB962C8B-B14F-4D97-AF65-F5344CB8AC3E}">
        <p14:creationId xmlns:p14="http://schemas.microsoft.com/office/powerpoint/2010/main" val="912406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5A8C54-EA48-460A-91BC-A0D4CAF3226B}"/>
              </a:ext>
            </a:extLst>
          </p:cNvPr>
          <p:cNvSpPr>
            <a:spLocks noGrp="1"/>
          </p:cNvSpPr>
          <p:nvPr>
            <p:ph type="sldNum" sz="quarter" idx="12"/>
          </p:nvPr>
        </p:nvSpPr>
        <p:spPr/>
        <p:txBody>
          <a:bodyPr/>
          <a:lstStyle/>
          <a:p>
            <a:fld id="{46322E45-FE70-47BE-ACBC-CC91D5BC503A}" type="slidenum">
              <a:rPr lang="en-GB" smtClean="0"/>
              <a:t>22</a:t>
            </a:fld>
            <a:endParaRPr lang="en-GB"/>
          </a:p>
        </p:txBody>
      </p:sp>
      <p:graphicFrame>
        <p:nvGraphicFramePr>
          <p:cNvPr id="3" name="Table 2">
            <a:extLst>
              <a:ext uri="{FF2B5EF4-FFF2-40B4-BE49-F238E27FC236}">
                <a16:creationId xmlns:a16="http://schemas.microsoft.com/office/drawing/2014/main" id="{BB31C1E1-F5BC-40EC-A4B4-9CC7A0605F71}"/>
              </a:ext>
            </a:extLst>
          </p:cNvPr>
          <p:cNvGraphicFramePr>
            <a:graphicFrameLocks noGrp="1"/>
          </p:cNvGraphicFramePr>
          <p:nvPr>
            <p:extLst>
              <p:ext uri="{D42A27DB-BD31-4B8C-83A1-F6EECF244321}">
                <p14:modId xmlns:p14="http://schemas.microsoft.com/office/powerpoint/2010/main" val="4078703913"/>
              </p:ext>
            </p:extLst>
          </p:nvPr>
        </p:nvGraphicFramePr>
        <p:xfrm>
          <a:off x="847235" y="1007705"/>
          <a:ext cx="10497529" cy="5294496"/>
        </p:xfrm>
        <a:graphic>
          <a:graphicData uri="http://schemas.openxmlformats.org/drawingml/2006/table">
            <a:tbl>
              <a:tblPr/>
              <a:tblGrid>
                <a:gridCol w="1437504">
                  <a:extLst>
                    <a:ext uri="{9D8B030D-6E8A-4147-A177-3AD203B41FA5}">
                      <a16:colId xmlns:a16="http://schemas.microsoft.com/office/drawing/2014/main" val="2427246488"/>
                    </a:ext>
                  </a:extLst>
                </a:gridCol>
                <a:gridCol w="1856792">
                  <a:extLst>
                    <a:ext uri="{9D8B030D-6E8A-4147-A177-3AD203B41FA5}">
                      <a16:colId xmlns:a16="http://schemas.microsoft.com/office/drawing/2014/main" val="3924546358"/>
                    </a:ext>
                  </a:extLst>
                </a:gridCol>
                <a:gridCol w="1856792">
                  <a:extLst>
                    <a:ext uri="{9D8B030D-6E8A-4147-A177-3AD203B41FA5}">
                      <a16:colId xmlns:a16="http://schemas.microsoft.com/office/drawing/2014/main" val="1659049481"/>
                    </a:ext>
                  </a:extLst>
                </a:gridCol>
                <a:gridCol w="1568804">
                  <a:extLst>
                    <a:ext uri="{9D8B030D-6E8A-4147-A177-3AD203B41FA5}">
                      <a16:colId xmlns:a16="http://schemas.microsoft.com/office/drawing/2014/main" val="2414969667"/>
                    </a:ext>
                  </a:extLst>
                </a:gridCol>
                <a:gridCol w="1603604">
                  <a:extLst>
                    <a:ext uri="{9D8B030D-6E8A-4147-A177-3AD203B41FA5}">
                      <a16:colId xmlns:a16="http://schemas.microsoft.com/office/drawing/2014/main" val="51461262"/>
                    </a:ext>
                  </a:extLst>
                </a:gridCol>
                <a:gridCol w="1166327">
                  <a:extLst>
                    <a:ext uri="{9D8B030D-6E8A-4147-A177-3AD203B41FA5}">
                      <a16:colId xmlns:a16="http://schemas.microsoft.com/office/drawing/2014/main" val="2709575876"/>
                    </a:ext>
                  </a:extLst>
                </a:gridCol>
                <a:gridCol w="1007706">
                  <a:extLst>
                    <a:ext uri="{9D8B030D-6E8A-4147-A177-3AD203B41FA5}">
                      <a16:colId xmlns:a16="http://schemas.microsoft.com/office/drawing/2014/main" val="4088707760"/>
                    </a:ext>
                  </a:extLst>
                </a:gridCol>
              </a:tblGrid>
              <a:tr h="943952">
                <a:tc>
                  <a:txBody>
                    <a:bodyPr/>
                    <a:lstStyle/>
                    <a:p>
                      <a:pPr algn="l">
                        <a:spcAft>
                          <a:spcPts val="0"/>
                        </a:spcAft>
                      </a:pPr>
                      <a:r>
                        <a:rPr lang="en-GB" sz="1800" i="1" noProof="0" dirty="0">
                          <a:effectLst/>
                          <a:latin typeface="Times" panose="02020603050405020304" pitchFamily="18" charset="0"/>
                          <a:ea typeface="Times New Roman" panose="02020603050405020304" pitchFamily="18" charset="0"/>
                          <a:cs typeface="Times" panose="02020603050405020304" pitchFamily="18" charset="0"/>
                        </a:rPr>
                        <a:t> </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Change of state</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(definite)</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Change of state</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(indefinite)</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Change of location </a:t>
                      </a:r>
                    </a:p>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(telic)</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State / continuation </a:t>
                      </a:r>
                    </a:p>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of state</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Motional</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activity</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(telic/atelic)</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Non</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motional activity</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666376397"/>
                  </a:ext>
                </a:extLst>
              </a:tr>
              <a:tr h="660913">
                <a:tc>
                  <a:txBody>
                    <a:bodyPr/>
                    <a:lstStyle/>
                    <a:p>
                      <a:pPr algn="l">
                        <a:spcAft>
                          <a:spcPts val="0"/>
                        </a:spcAft>
                      </a:pPr>
                      <a:r>
                        <a:rPr lang="en-GB" sz="1800" b="1" noProof="0" dirty="0">
                          <a:solidFill>
                            <a:srgbClr val="FF0000"/>
                          </a:solidFill>
                          <a:effectLst/>
                          <a:latin typeface="Times" panose="02020603050405020304" pitchFamily="18" charset="0"/>
                          <a:ea typeface="Times New Roman" panose="02020603050405020304" pitchFamily="18" charset="0"/>
                          <a:cs typeface="Times" panose="02020603050405020304" pitchFamily="18" charset="0"/>
                        </a:rPr>
                        <a:t>Pompei</a:t>
                      </a:r>
                      <a:endParaRPr lang="en-GB" sz="1800" noProof="0" dirty="0">
                        <a:solidFill>
                          <a:srgbClr val="FF0000"/>
                        </a:solidFill>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i="1" noProof="0" dirty="0">
                          <a:effectLst/>
                          <a:latin typeface="Times" panose="02020603050405020304" pitchFamily="18" charset="0"/>
                          <a:ea typeface="Times New Roman" panose="02020603050405020304" pitchFamily="18" charset="0"/>
                          <a:cs typeface="Times" panose="02020603050405020304" pitchFamily="18" charset="0"/>
                        </a:rPr>
                        <a:t>Working class</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 2 </a:t>
                      </a:r>
                      <a:r>
                        <a:rPr lang="en-GB" sz="1800" cap="none" baseline="0" noProof="0" dirty="0">
                          <a:effectLst/>
                          <a:latin typeface="Times" panose="02020603050405020304" pitchFamily="18" charset="0"/>
                          <a:ea typeface="Times New Roman" panose="02020603050405020304" pitchFamily="18" charset="0"/>
                          <a:cs typeface="Times" panose="02020603050405020304" pitchFamily="18" charset="0"/>
                        </a:rPr>
                        <a:t>and/or </a:t>
                      </a: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3</a:t>
                      </a:r>
                      <a:r>
                        <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rPr>
                        <a:t>sg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306597"/>
                  </a:ext>
                </a:extLst>
              </a:tr>
              <a:tr h="923731">
                <a:tc>
                  <a:txBody>
                    <a:bodyPr/>
                    <a:lstStyle/>
                    <a:p>
                      <a:pPr algn="l">
                        <a:spcAft>
                          <a:spcPts val="0"/>
                        </a:spcAft>
                      </a:pPr>
                      <a:r>
                        <a:rPr lang="en-GB" sz="1800" i="1" noProof="0" dirty="0">
                          <a:effectLst/>
                          <a:latin typeface="Times" panose="02020603050405020304" pitchFamily="18" charset="0"/>
                          <a:ea typeface="Times New Roman" panose="02020603050405020304" pitchFamily="18" charset="0"/>
                          <a:cs typeface="Times" panose="02020603050405020304" pitchFamily="18" charset="0"/>
                        </a:rPr>
                        <a:t>Middle class</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 </a:t>
                      </a: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2/3</a:t>
                      </a:r>
                      <a:r>
                        <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rPr>
                        <a:t>sg</a:t>
                      </a:r>
                      <a: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t>;</a:t>
                      </a: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 </a:t>
                      </a:r>
                      <a:endParaRPr lang="en-GB" sz="1800" cap="small" noProof="0" dirty="0">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be/have:</a:t>
                      </a: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 </a:t>
                      </a: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1/2/3</a:t>
                      </a:r>
                      <a:r>
                        <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rPr>
                        <a:t>pl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 </a:t>
                      </a: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 </a:t>
                      </a: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2/3</a:t>
                      </a:r>
                      <a:r>
                        <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rPr>
                        <a:t>sg</a:t>
                      </a:r>
                      <a: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t>;</a:t>
                      </a: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 </a:t>
                      </a:r>
                    </a:p>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be/have</a:t>
                      </a: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 </a:t>
                      </a: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1/2/3</a:t>
                      </a:r>
                      <a:r>
                        <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rPr>
                        <a:t>pl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p>
                    <a:p>
                      <a:pPr algn="l">
                        <a:spcAft>
                          <a:spcPts val="0"/>
                        </a:spcAft>
                      </a:pPr>
                      <a:endParaRPr lang="en-GB" sz="1800" cap="small"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 1/2/3sg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995121220"/>
                  </a:ext>
                </a:extLst>
              </a:tr>
              <a:tr h="690465">
                <a:tc>
                  <a:txBody>
                    <a:bodyPr/>
                    <a:lstStyle/>
                    <a:p>
                      <a:pPr algn="l">
                        <a:spcAft>
                          <a:spcPts val="0"/>
                        </a:spcAft>
                      </a:pPr>
                      <a:r>
                        <a:rPr lang="en-GB" sz="1800" b="1" noProof="0" dirty="0">
                          <a:solidFill>
                            <a:srgbClr val="FF0000"/>
                          </a:solidFill>
                          <a:effectLst/>
                          <a:latin typeface="Times" panose="02020603050405020304" pitchFamily="18" charset="0"/>
                          <a:ea typeface="Times New Roman" panose="02020603050405020304" pitchFamily="18" charset="0"/>
                          <a:cs typeface="Times" panose="02020603050405020304" pitchFamily="18" charset="0"/>
                        </a:rPr>
                        <a:t>Sorrento</a:t>
                      </a:r>
                      <a:endParaRPr lang="en-GB" sz="1800" noProof="0" dirty="0">
                        <a:solidFill>
                          <a:srgbClr val="FF0000"/>
                        </a:solidFill>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i="1" noProof="0" dirty="0">
                          <a:effectLst/>
                          <a:latin typeface="Times" panose="02020603050405020304" pitchFamily="18" charset="0"/>
                          <a:ea typeface="Times New Roman" panose="02020603050405020304" pitchFamily="18" charset="0"/>
                          <a:cs typeface="Times" panose="02020603050405020304" pitchFamily="18" charset="0"/>
                        </a:rPr>
                        <a:t>Working class</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t>: </a:t>
                      </a: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3</a:t>
                      </a:r>
                      <a:r>
                        <a:rPr lang="en-GB" sz="1800" b="1" cap="small" baseline="0" noProof="0" dirty="0">
                          <a:effectLst/>
                          <a:latin typeface="Times" panose="02020603050405020304" pitchFamily="18" charset="0"/>
                          <a:ea typeface="Times New Roman" panose="02020603050405020304" pitchFamily="18" charset="0"/>
                          <a:cs typeface="Times" panose="02020603050405020304" pitchFamily="18" charset="0"/>
                        </a:rPr>
                        <a:t>sg</a:t>
                      </a:r>
                      <a:endPar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t>:</a:t>
                      </a: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 3</a:t>
                      </a:r>
                      <a:r>
                        <a:rPr lang="en-GB" sz="1800" b="1" cap="small" baseline="0" noProof="0" dirty="0">
                          <a:effectLst/>
                          <a:latin typeface="Times" panose="02020603050405020304" pitchFamily="18" charset="0"/>
                          <a:ea typeface="Times New Roman" panose="02020603050405020304" pitchFamily="18" charset="0"/>
                          <a:cs typeface="Times" panose="02020603050405020304" pitchFamily="18" charset="0"/>
                        </a:rPr>
                        <a:t>sg</a:t>
                      </a:r>
                      <a:endPar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157996"/>
                  </a:ext>
                </a:extLst>
              </a:tr>
              <a:tr h="878250">
                <a:tc>
                  <a:txBody>
                    <a:bodyPr/>
                    <a:lstStyle/>
                    <a:p>
                      <a:pPr algn="l">
                        <a:spcAft>
                          <a:spcPts val="0"/>
                        </a:spcAft>
                      </a:pPr>
                      <a:r>
                        <a:rPr lang="en-GB" sz="1800" i="1" noProof="0" dirty="0">
                          <a:effectLst/>
                          <a:latin typeface="Times" panose="02020603050405020304" pitchFamily="18" charset="0"/>
                          <a:ea typeface="Times New Roman" panose="02020603050405020304" pitchFamily="18" charset="0"/>
                          <a:cs typeface="Times" panose="02020603050405020304" pitchFamily="18" charset="0"/>
                        </a:rPr>
                        <a:t>Middle class</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b="1" noProof="0" dirty="0">
                          <a:effectLst/>
                          <a:latin typeface="Times" panose="02020603050405020304" pitchFamily="18" charset="0"/>
                          <a:ea typeface="Times New Roman" panose="02020603050405020304" pitchFamily="18" charset="0"/>
                          <a:cs typeface="Times" panose="02020603050405020304" pitchFamily="18" charset="0"/>
                        </a:rPr>
                        <a:t> </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 </a:t>
                      </a: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t>;</a:t>
                      </a:r>
                    </a:p>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be/have: 1</a:t>
                      </a:r>
                      <a:r>
                        <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rPr>
                        <a:t>sg</a:t>
                      </a: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/3</a:t>
                      </a:r>
                      <a:r>
                        <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rPr>
                        <a:t>pl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 </a:t>
                      </a: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t>;</a:t>
                      </a:r>
                    </a:p>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be/have: 1</a:t>
                      </a:r>
                      <a:r>
                        <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rPr>
                        <a:t>sg</a:t>
                      </a: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/3</a:t>
                      </a:r>
                      <a:r>
                        <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rPr>
                        <a:t>pl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 </a:t>
                      </a:r>
                      <a:endParaRPr lang="en-GB" sz="1800" b="0" cap="small" noProof="0" dirty="0">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 </a:t>
                      </a:r>
                      <a: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t>2sg</a:t>
                      </a:r>
                    </a:p>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be/have: 1/2/3</a:t>
                      </a:r>
                      <a:endPar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t>: 1/2/3pl</a:t>
                      </a:r>
                    </a:p>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be/have: 2sg</a:t>
                      </a:r>
                      <a:endPar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145306716"/>
                  </a:ext>
                </a:extLst>
              </a:tr>
              <a:tr h="642641">
                <a:tc>
                  <a:txBody>
                    <a:bodyPr/>
                    <a:lstStyle/>
                    <a:p>
                      <a:pPr algn="l">
                        <a:spcAft>
                          <a:spcPts val="0"/>
                        </a:spcAft>
                      </a:pPr>
                      <a:r>
                        <a:rPr lang="en-GB" sz="1800" b="1" noProof="0" dirty="0">
                          <a:solidFill>
                            <a:srgbClr val="FF0000"/>
                          </a:solidFill>
                          <a:effectLst/>
                          <a:latin typeface="Times" panose="02020603050405020304" pitchFamily="18" charset="0"/>
                          <a:ea typeface="Times New Roman" panose="02020603050405020304" pitchFamily="18" charset="0"/>
                          <a:cs typeface="Times" panose="02020603050405020304" pitchFamily="18" charset="0"/>
                        </a:rPr>
                        <a:t>Portici</a:t>
                      </a:r>
                      <a:endParaRPr lang="en-GB" sz="1800" noProof="0" dirty="0">
                        <a:solidFill>
                          <a:srgbClr val="FF0000"/>
                        </a:solidFill>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i="1" noProof="0" dirty="0">
                          <a:effectLst/>
                          <a:latin typeface="Times" panose="02020603050405020304" pitchFamily="18" charset="0"/>
                          <a:ea typeface="Times New Roman" panose="02020603050405020304" pitchFamily="18" charset="0"/>
                          <a:cs typeface="Times" panose="02020603050405020304" pitchFamily="18" charset="0"/>
                        </a:rPr>
                        <a:t>Working class</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1800" b="1" cap="small" noProof="0" dirty="0">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endParaRPr lang="en-GB" sz="1800" cap="small"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endParaRPr lang="en-GB" sz="1800" b="1" cap="small" noProof="0" dirty="0">
                        <a:effectLst/>
                        <a:latin typeface="Times" panose="02020603050405020304" pitchFamily="18" charset="0"/>
                        <a:ea typeface="Times New Roman" panose="02020603050405020304" pitchFamily="18" charset="0"/>
                        <a:cs typeface="Times" panose="02020603050405020304" pitchFamily="18" charset="0"/>
                      </a:endParaRP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endParaRPr lang="en-GB" sz="1800" cap="small"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t>have: 3sg</a:t>
                      </a:r>
                      <a:b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br>
                      <a:r>
                        <a:rPr lang="en-GB" sz="1800" b="0" cap="small" noProof="0" dirty="0">
                          <a:effectLst/>
                          <a:latin typeface="Times" panose="02020603050405020304" pitchFamily="18" charset="0"/>
                          <a:ea typeface="Times New Roman" panose="02020603050405020304" pitchFamily="18" charset="0"/>
                          <a:cs typeface="Times" panose="02020603050405020304" pitchFamily="18" charset="0"/>
                        </a:rPr>
                        <a:t>BE: 3sg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r>
                        <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rPr>
                        <a:t>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 </a:t>
                      </a:r>
                    </a:p>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 3</a:t>
                      </a:r>
                      <a:r>
                        <a:rPr lang="en-GB" sz="1800" b="1" cap="small" baseline="0" noProof="0" dirty="0">
                          <a:effectLst/>
                          <a:latin typeface="Times" panose="02020603050405020304" pitchFamily="18" charset="0"/>
                          <a:ea typeface="Times New Roman" panose="02020603050405020304" pitchFamily="18" charset="0"/>
                          <a:cs typeface="Times" panose="02020603050405020304" pitchFamily="18" charset="0"/>
                        </a:rPr>
                        <a:t>sg</a:t>
                      </a:r>
                      <a:endParaRPr lang="en-GB" sz="1800" cap="small" baseline="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8347865"/>
                  </a:ext>
                </a:extLst>
              </a:tr>
              <a:tr h="401216">
                <a:tc>
                  <a:txBody>
                    <a:bodyPr/>
                    <a:lstStyle/>
                    <a:p>
                      <a:pPr algn="l">
                        <a:spcAft>
                          <a:spcPts val="0"/>
                        </a:spcAft>
                      </a:pPr>
                      <a:r>
                        <a:rPr lang="en-GB" sz="1800" i="1" noProof="0">
                          <a:effectLst/>
                          <a:latin typeface="Times" panose="02020603050405020304" pitchFamily="18" charset="0"/>
                          <a:ea typeface="Times New Roman" panose="02020603050405020304" pitchFamily="18" charset="0"/>
                          <a:cs typeface="Times" panose="02020603050405020304" pitchFamily="18" charset="0"/>
                        </a:rPr>
                        <a:t>Middle class</a:t>
                      </a:r>
                      <a:endParaRPr lang="en-GB" sz="1800" noProof="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endParaRPr lang="en-GB" sz="1800" cap="small"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endParaRPr lang="en-GB" sz="1800" cap="small"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endParaRPr lang="en-GB" sz="1800" cap="small"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r>
                        <a:rPr lang="en-GB" sz="1800" b="1" cap="small" noProof="0" dirty="0">
                          <a:effectLst/>
                          <a:latin typeface="Times" panose="02020603050405020304" pitchFamily="18" charset="0"/>
                          <a:ea typeface="Times New Roman" panose="02020603050405020304" pitchFamily="18" charset="0"/>
                          <a:cs typeface="Times" panose="02020603050405020304" pitchFamily="18" charset="0"/>
                        </a:rPr>
                        <a:t>be</a:t>
                      </a:r>
                      <a:endParaRPr lang="en-GB" sz="1800" cap="small"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F8FF"/>
                    </a:solidFill>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800" cap="small" noProof="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161878"/>
                  </a:ext>
                </a:extLst>
              </a:tr>
            </a:tbl>
          </a:graphicData>
        </a:graphic>
      </p:graphicFrame>
      <p:sp>
        <p:nvSpPr>
          <p:cNvPr id="6" name="TextBox 5">
            <a:extLst>
              <a:ext uri="{FF2B5EF4-FFF2-40B4-BE49-F238E27FC236}">
                <a16:creationId xmlns:a16="http://schemas.microsoft.com/office/drawing/2014/main" id="{AFCE7F08-3ED4-4189-B1AA-435410351F29}"/>
              </a:ext>
            </a:extLst>
          </p:cNvPr>
          <p:cNvSpPr txBox="1"/>
          <p:nvPr/>
        </p:nvSpPr>
        <p:spPr>
          <a:xfrm>
            <a:off x="717105" y="302344"/>
            <a:ext cx="10870925" cy="369332"/>
          </a:xfrm>
          <a:prstGeom prst="rect">
            <a:avLst/>
          </a:prstGeom>
          <a:noFill/>
        </p:spPr>
        <p:txBody>
          <a:bodyPr wrap="none" rtlCol="0">
            <a:spAutoFit/>
          </a:bodyPr>
          <a:lstStyle/>
          <a:p>
            <a:pPr algn="just">
              <a:spcAft>
                <a:spcPts val="0"/>
              </a:spcAft>
            </a:pPr>
            <a:r>
              <a:rPr lang="en-GB" b="1" dirty="0">
                <a:effectLst/>
                <a:latin typeface="Times New Roman" panose="02020603050405020304" pitchFamily="18" charset="0"/>
                <a:ea typeface="MS Mincho" panose="02020609040205080304" pitchFamily="49" charset="-128"/>
              </a:rPr>
              <a:t>Table 1- Auxiliary selection in some Campanian varieties (Pompei, Sorrento, Portici) (</a:t>
            </a:r>
            <a:r>
              <a:rPr lang="en-GB" b="1" cap="small" dirty="0">
                <a:effectLst/>
                <a:latin typeface="Times New Roman" panose="02020603050405020304" pitchFamily="18" charset="0"/>
                <a:ea typeface="MS Mincho" panose="02020609040205080304" pitchFamily="49" charset="-128"/>
              </a:rPr>
              <a:t>have</a:t>
            </a:r>
            <a:r>
              <a:rPr lang="en-GB" b="1" dirty="0">
                <a:effectLst/>
                <a:latin typeface="Times New Roman" panose="02020603050405020304" pitchFamily="18" charset="0"/>
                <a:ea typeface="MS Mincho" panose="02020609040205080304" pitchFamily="49" charset="-128"/>
              </a:rPr>
              <a:t> = </a:t>
            </a:r>
            <a:r>
              <a:rPr lang="en-GB" b="1" dirty="0" err="1">
                <a:effectLst/>
                <a:latin typeface="Times New Roman" panose="02020603050405020304" pitchFamily="18" charset="0"/>
                <a:ea typeface="MS Mincho" panose="02020609040205080304" pitchFamily="49" charset="-128"/>
              </a:rPr>
              <a:t>avè</a:t>
            </a:r>
            <a:r>
              <a:rPr lang="en-GB" b="1" dirty="0">
                <a:effectLst/>
                <a:latin typeface="Times New Roman" panose="02020603050405020304" pitchFamily="18" charset="0"/>
                <a:ea typeface="MS Mincho" panose="02020609040205080304" pitchFamily="49" charset="-128"/>
              </a:rPr>
              <a:t>; </a:t>
            </a:r>
            <a:r>
              <a:rPr lang="en-GB" b="1" cap="small" dirty="0">
                <a:effectLst/>
                <a:latin typeface="Times New Roman" panose="02020603050405020304" pitchFamily="18" charset="0"/>
                <a:ea typeface="MS Mincho" panose="02020609040205080304" pitchFamily="49" charset="-128"/>
              </a:rPr>
              <a:t>be</a:t>
            </a:r>
            <a:r>
              <a:rPr lang="en-GB" b="1" dirty="0">
                <a:effectLst/>
                <a:latin typeface="Times New Roman" panose="02020603050405020304" pitchFamily="18" charset="0"/>
                <a:ea typeface="MS Mincho" panose="02020609040205080304" pitchFamily="49" charset="-128"/>
              </a:rPr>
              <a:t> = </a:t>
            </a:r>
            <a:r>
              <a:rPr lang="en-GB" b="1" dirty="0" err="1">
                <a:effectLst/>
                <a:latin typeface="Times New Roman" panose="02020603050405020304" pitchFamily="18" charset="0"/>
                <a:ea typeface="MS Mincho" panose="02020609040205080304" pitchFamily="49" charset="-128"/>
              </a:rPr>
              <a:t>esse</a:t>
            </a:r>
            <a:r>
              <a:rPr lang="en-GB" b="1" dirty="0">
                <a:effectLst/>
                <a:latin typeface="Times New Roman" panose="02020603050405020304" pitchFamily="18" charset="0"/>
                <a:ea typeface="MS Mincho" panose="02020609040205080304" pitchFamily="49" charset="-128"/>
              </a:rPr>
              <a:t>)</a:t>
            </a:r>
          </a:p>
        </p:txBody>
      </p:sp>
      <p:sp>
        <p:nvSpPr>
          <p:cNvPr id="7" name="Rectangle 6">
            <a:extLst>
              <a:ext uri="{FF2B5EF4-FFF2-40B4-BE49-F238E27FC236}">
                <a16:creationId xmlns:a16="http://schemas.microsoft.com/office/drawing/2014/main" id="{7772690B-077A-4CC7-97D4-A123CFECCBA2}"/>
              </a:ext>
            </a:extLst>
          </p:cNvPr>
          <p:cNvSpPr/>
          <p:nvPr/>
        </p:nvSpPr>
        <p:spPr>
          <a:xfrm>
            <a:off x="717105" y="953556"/>
            <a:ext cx="1550234" cy="11218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12631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6DB7E5-9B5A-4044-9E9F-514D6D2CE1EC}"/>
              </a:ext>
            </a:extLst>
          </p:cNvPr>
          <p:cNvSpPr>
            <a:spLocks noGrp="1"/>
          </p:cNvSpPr>
          <p:nvPr>
            <p:ph type="sldNum" sz="quarter" idx="12"/>
          </p:nvPr>
        </p:nvSpPr>
        <p:spPr/>
        <p:txBody>
          <a:bodyPr/>
          <a:lstStyle/>
          <a:p>
            <a:fld id="{46322E45-FE70-47BE-ACBC-CC91D5BC503A}" type="slidenum">
              <a:rPr lang="en-GB" smtClean="0"/>
              <a:t>23</a:t>
            </a:fld>
            <a:endParaRPr lang="en-GB"/>
          </a:p>
        </p:txBody>
      </p:sp>
      <p:sp>
        <p:nvSpPr>
          <p:cNvPr id="3" name="TextBox 2">
            <a:extLst>
              <a:ext uri="{FF2B5EF4-FFF2-40B4-BE49-F238E27FC236}">
                <a16:creationId xmlns:a16="http://schemas.microsoft.com/office/drawing/2014/main" id="{22AAA579-A284-432D-BB65-84C85648107A}"/>
              </a:ext>
            </a:extLst>
          </p:cNvPr>
          <p:cNvSpPr txBox="1"/>
          <p:nvPr/>
        </p:nvSpPr>
        <p:spPr>
          <a:xfrm>
            <a:off x="759069" y="539371"/>
            <a:ext cx="10673862" cy="400110"/>
          </a:xfrm>
          <a:prstGeom prst="rect">
            <a:avLst/>
          </a:prstGeom>
          <a:noFill/>
        </p:spPr>
        <p:txBody>
          <a:bodyPr wrap="square" rtlCol="0">
            <a:spAutoFit/>
          </a:bodyPr>
          <a:lstStyle/>
          <a:p>
            <a:pPr algn="just" defTabSz="179388">
              <a:spcAft>
                <a:spcPts val="0"/>
              </a:spcAft>
            </a:pPr>
            <a:r>
              <a:rPr lang="en-US" sz="2000" b="1" i="1" dirty="0">
                <a:latin typeface="Times New Roman" panose="02020603050405020304" pitchFamily="18" charset="0"/>
                <a:ea typeface="Times New Roman" panose="02020603050405020304" pitchFamily="18" charset="0"/>
              </a:rPr>
              <a:t>5</a:t>
            </a:r>
            <a:r>
              <a:rPr lang="en-US" sz="2000" b="1" i="1" dirty="0">
                <a:effectLst/>
                <a:latin typeface="Times New Roman" panose="02020603050405020304" pitchFamily="18" charset="0"/>
                <a:ea typeface="Times New Roman" panose="02020603050405020304" pitchFamily="18" charset="0"/>
              </a:rPr>
              <a:t>.2 		Diachronic picture: auxiliary selection in old Neapolitan </a:t>
            </a:r>
            <a:r>
              <a:rPr lang="en-US" sz="1400" dirty="0">
                <a:effectLst/>
                <a:latin typeface="Times New Roman" panose="02020603050405020304" pitchFamily="18" charset="0"/>
                <a:ea typeface="Times New Roman" panose="02020603050405020304" pitchFamily="18" charset="0"/>
              </a:rPr>
              <a:t>(</a:t>
            </a:r>
            <a:r>
              <a:rPr lang="en-US" sz="1400" dirty="0" err="1">
                <a:effectLst/>
                <a:latin typeface="Times New Roman" panose="02020603050405020304" pitchFamily="18" charset="0"/>
                <a:ea typeface="Times New Roman" panose="02020603050405020304" pitchFamily="18" charset="0"/>
              </a:rPr>
              <a:t>Cennamo</a:t>
            </a:r>
            <a:r>
              <a:rPr lang="en-US" sz="1400" dirty="0">
                <a:effectLst/>
                <a:latin typeface="Times New Roman" panose="02020603050405020304" pitchFamily="18" charset="0"/>
                <a:ea typeface="Times New Roman" panose="02020603050405020304" pitchFamily="18" charset="0"/>
              </a:rPr>
              <a:t> 2002)</a:t>
            </a:r>
            <a:endParaRPr lang="it-IT" sz="1400" dirty="0">
              <a:effectLst/>
              <a:latin typeface="Times"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AE901906-E776-4F8B-A877-C1C5D2A7BD8E}"/>
              </a:ext>
            </a:extLst>
          </p:cNvPr>
          <p:cNvSpPr txBox="1"/>
          <p:nvPr/>
        </p:nvSpPr>
        <p:spPr>
          <a:xfrm>
            <a:off x="838200" y="1152822"/>
            <a:ext cx="10673862" cy="5355312"/>
          </a:xfrm>
          <a:prstGeom prst="rect">
            <a:avLst/>
          </a:prstGeom>
          <a:noFill/>
        </p:spPr>
        <p:txBody>
          <a:bodyPr wrap="square" rtlCol="0">
            <a:spAutoFit/>
          </a:bodyPr>
          <a:lstStyle/>
          <a:p>
            <a:pPr marL="285750" indent="-285750" algn="just" defTabSz="179388">
              <a:buFont typeface="Arial" panose="020B0604020202020204" pitchFamily="34" charset="0"/>
              <a:buChar char="•"/>
            </a:pPr>
            <a:r>
              <a:rPr kumimoji="0" lang="en-US"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b="1"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Times New Roman" panose="02020603050405020304" pitchFamily="18" charset="0"/>
              </a:rPr>
              <a:t>Invariance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b="1" dirty="0">
                <a:latin typeface="Times New Roman" panose="02020603050405020304" pitchFamily="18" charset="0"/>
                <a:ea typeface="Times New Roman" panose="02020603050405020304" pitchFamily="18" charset="0"/>
                <a:cs typeface="Times New Roman" panose="02020603050405020304" pitchFamily="18" charset="0"/>
              </a:rPr>
              <a:t>(definite) </a:t>
            </a:r>
            <a:r>
              <a:rPr lang="it-IT" b="1" dirty="0" err="1">
                <a:latin typeface="Times New Roman" panose="02020603050405020304" pitchFamily="18" charset="0"/>
                <a:ea typeface="Times New Roman" panose="02020603050405020304" pitchFamily="18" charset="0"/>
                <a:cs typeface="Times New Roman" panose="02020603050405020304" pitchFamily="18" charset="0"/>
              </a:rPr>
              <a:t>change</a:t>
            </a:r>
            <a:r>
              <a:rPr lang="it-IT" b="1" dirty="0">
                <a:latin typeface="Times New Roman" panose="02020603050405020304" pitchFamily="18" charset="0"/>
                <a:ea typeface="Times New Roman" panose="02020603050405020304" pitchFamily="18" charset="0"/>
                <a:cs typeface="Times New Roman" panose="02020603050405020304" pitchFamily="18" charset="0"/>
              </a:rPr>
              <a:t> of state +</a:t>
            </a:r>
            <a:r>
              <a:rPr lang="en-US" dirty="0">
                <a:latin typeface="Times New Roman" panose="02020603050405020304" pitchFamily="18" charset="0"/>
                <a:ea typeface="Times New Roman" panose="02020603050405020304" pitchFamily="18" charset="0"/>
                <a:cs typeface="Times New Roman" panose="02020603050405020304" pitchFamily="18" charset="0"/>
              </a:rPr>
              <a:t>BE, [ + AGR],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e,g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morire</a:t>
            </a:r>
            <a:r>
              <a:rPr lang="en-US" dirty="0">
                <a:latin typeface="Times New Roman" panose="02020603050405020304" pitchFamily="18" charset="0"/>
                <a:ea typeface="Times New Roman" panose="02020603050405020304" pitchFamily="18" charset="0"/>
                <a:cs typeface="Times New Roman" panose="02020603050405020304" pitchFamily="18" charset="0"/>
              </a:rPr>
              <a:t> ‘to die’</a:t>
            </a:r>
          </a:p>
          <a:p>
            <a:pPr algn="just" defTabSz="179388"/>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179388">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activity</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+HAVE [– AGR], e.g.,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combattere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‘to fight’</a:t>
            </a:r>
          </a:p>
          <a:p>
            <a:pPr lvl="0" algn="just" defTabSz="179388">
              <a:spcAft>
                <a:spcPts val="0"/>
              </a:spcAft>
            </a:pP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defTabSz="179388"/>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existence of a state: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+HAVE</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Anim.] subject, [± AGR] (e.g.,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dolere</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‘to be sorry’, </a:t>
            </a:r>
          </a:p>
          <a:p>
            <a:pPr defTabSz="179388"/>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parere</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‘to seem’,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bastare</a:t>
            </a:r>
            <a:r>
              <a:rPr lang="en-US" dirty="0">
                <a:latin typeface="Times New Roman" panose="02020603050405020304" pitchFamily="18" charset="0"/>
                <a:ea typeface="Times New Roman" panose="02020603050405020304" pitchFamily="18" charset="0"/>
                <a:cs typeface="Times New Roman" panose="02020603050405020304" pitchFamily="18" charset="0"/>
              </a:rPr>
              <a:t> ‘to suffice,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plazere</a:t>
            </a:r>
            <a:r>
              <a:rPr lang="en-US" dirty="0">
                <a:latin typeface="Times New Roman" panose="02020603050405020304" pitchFamily="18" charset="0"/>
                <a:ea typeface="Times New Roman" panose="02020603050405020304" pitchFamily="18" charset="0"/>
                <a:cs typeface="Times New Roman" panose="02020603050405020304" pitchFamily="18" charset="0"/>
              </a:rPr>
              <a:t>  ‘to like’) (</a:t>
            </a:r>
            <a:r>
              <a:rPr lang="en-US" b="1" dirty="0">
                <a:latin typeface="Times New Roman" panose="02020603050405020304" pitchFamily="18" charset="0"/>
                <a:ea typeface="Times New Roman" panose="02020603050405020304" pitchFamily="18" charset="0"/>
                <a:cs typeface="Times New Roman" panose="02020603050405020304" pitchFamily="18" charset="0"/>
              </a:rPr>
              <a:t>29 occ</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p>
          <a:p>
            <a:pPr lvl="0" defTabSz="179388">
              <a:spcAft>
                <a:spcPts val="0"/>
              </a:spcAft>
            </a:pP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cap="small"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defTabSz="179388">
              <a:buFont typeface="Arial" panose="020B0604020202020204" pitchFamily="34" charset="0"/>
              <a:buChar char="•"/>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Variation: </a:t>
            </a:r>
            <a:r>
              <a:rPr lang="en-US" dirty="0">
                <a:latin typeface="Times New Roman" panose="02020603050405020304" pitchFamily="18" charset="0"/>
                <a:ea typeface="Times New Roman" panose="02020603050405020304" pitchFamily="18" charset="0"/>
                <a:cs typeface="Times New Roman" panose="02020603050405020304" pitchFamily="18" charset="0"/>
              </a:rPr>
              <a:t>[± AGR] [BE/HAVE] </a:t>
            </a:r>
          </a:p>
          <a:p>
            <a:pPr lvl="0" algn="just" defTabSz="179388">
              <a:spcAft>
                <a:spcPts val="0"/>
              </a:spcAf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defTabSz="179388">
              <a:spcAft>
                <a:spcPts val="0"/>
              </a:spcAf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telic change of location: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(inherently/compositionally telic ), [± Anim.] subject, [± AGR]</a:t>
            </a:r>
            <a:endParaRPr lang="it-IT"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defTabSz="179388">
              <a:spcAft>
                <a:spcPts val="0"/>
              </a:spcAf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(e.g.,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andare</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go’,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arrivare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‘to go’ etc.)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24 occ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defTabSz="179388">
              <a:spcAft>
                <a:spcPts val="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defTabSz="179388">
              <a:spcAft>
                <a:spcPts val="0"/>
              </a:spcAf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indefinite change of state:</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Anim.] subject, [± AGR] </a:t>
            </a:r>
          </a:p>
          <a:p>
            <a:pPr algn="just" defTabSz="179388">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soccedere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‘to happen’</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apparire</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‘to appear’,</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crescere</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‘to grow</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defTabSz="179388">
              <a:spcAft>
                <a:spcPts val="0"/>
              </a:spcAft>
            </a:pP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scolerire</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‘to fade’</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9 occ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defTabSz="179388">
              <a:spcAft>
                <a:spcPts val="0"/>
              </a:spcAft>
            </a:pPr>
            <a:endParaRPr lang="it-IT"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defTabSz="179388">
              <a:spcAft>
                <a:spcPts val="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continuation of a state/condition</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durare</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’to last’,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stare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‘to stay’)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4 occ.)</a:t>
            </a:r>
          </a:p>
          <a:p>
            <a:pPr algn="just" defTabSz="179388">
              <a:spcAft>
                <a:spcPts val="0"/>
              </a:spcAft>
            </a:pPr>
            <a:endParaRPr lang="it-IT"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defTabSz="179388">
              <a:spcAft>
                <a:spcPts val="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definite change of state: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i="1" dirty="0" err="1">
                <a:effectLst/>
                <a:latin typeface="Times New Roman" panose="02020603050405020304" pitchFamily="18" charset="0"/>
                <a:ea typeface="Times New Roman" panose="02020603050405020304" pitchFamily="18" charset="0"/>
                <a:cs typeface="Times New Roman" panose="02020603050405020304" pitchFamily="18" charset="0"/>
              </a:rPr>
              <a:t>scoppiare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‘burst’)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1 occ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with a  [– Anim.] subject).</a:t>
            </a:r>
            <a:endParaRPr lang="it-IT"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997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16F8BF-3A2F-4CAE-B212-E8BCF75E5C7A}"/>
              </a:ext>
            </a:extLst>
          </p:cNvPr>
          <p:cNvSpPr>
            <a:spLocks noGrp="1"/>
          </p:cNvSpPr>
          <p:nvPr>
            <p:ph type="sldNum" sz="quarter" idx="12"/>
          </p:nvPr>
        </p:nvSpPr>
        <p:spPr/>
        <p:txBody>
          <a:bodyPr/>
          <a:lstStyle/>
          <a:p>
            <a:fld id="{46322E45-FE70-47BE-ACBC-CC91D5BC503A}" type="slidenum">
              <a:rPr lang="en-GB" smtClean="0"/>
              <a:t>24</a:t>
            </a:fld>
            <a:endParaRPr lang="en-GB"/>
          </a:p>
        </p:txBody>
      </p:sp>
      <p:sp>
        <p:nvSpPr>
          <p:cNvPr id="3" name="TextBox 2">
            <a:extLst>
              <a:ext uri="{FF2B5EF4-FFF2-40B4-BE49-F238E27FC236}">
                <a16:creationId xmlns:a16="http://schemas.microsoft.com/office/drawing/2014/main" id="{AEFBDD6F-A401-419E-8000-E8F819DF3205}"/>
              </a:ext>
            </a:extLst>
          </p:cNvPr>
          <p:cNvSpPr txBox="1"/>
          <p:nvPr/>
        </p:nvSpPr>
        <p:spPr>
          <a:xfrm>
            <a:off x="599303" y="835598"/>
            <a:ext cx="10993394" cy="4401205"/>
          </a:xfrm>
          <a:prstGeom prst="rect">
            <a:avLst/>
          </a:prstGeom>
          <a:noFill/>
        </p:spPr>
        <p:txBody>
          <a:bodyPr wrap="none" rtlCol="0">
            <a:spAutoFit/>
          </a:bodyPr>
          <a:lstStyle/>
          <a:p>
            <a:pPr lvl="0" algn="just" defTabSz="179388">
              <a:spcAft>
                <a:spcPts val="0"/>
              </a:spcAft>
            </a:pPr>
            <a:r>
              <a:rPr kumimoji="0" lang="en-US" sz="160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a:t>
            </a:r>
            <a:r>
              <a:rPr kumimoji="0" lang="en-US" sz="1600" b="1"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GB" sz="2000" b="1" i="1" dirty="0">
                <a:effectLst/>
                <a:latin typeface="Times" panose="02020603050405020304" pitchFamily="18" charset="0"/>
                <a:ea typeface="Times New Roman" panose="02020603050405020304" pitchFamily="18" charset="0"/>
                <a:cs typeface="Times" panose="02020603050405020304" pitchFamily="18" charset="0"/>
              </a:rPr>
              <a:t>D</a:t>
            </a:r>
            <a:r>
              <a:rPr lang="en-US" sz="2000" b="1" i="1" dirty="0" err="1">
                <a:effectLst/>
                <a:latin typeface="Times" panose="02020603050405020304" pitchFamily="18" charset="0"/>
                <a:ea typeface="Times New Roman" panose="02020603050405020304" pitchFamily="18" charset="0"/>
                <a:cs typeface="Times" panose="02020603050405020304" pitchFamily="18" charset="0"/>
              </a:rPr>
              <a:t>iachronic</a:t>
            </a:r>
            <a:r>
              <a:rPr lang="en-US" sz="2000" b="1" dirty="0">
                <a:effectLst/>
                <a:latin typeface="Times" panose="02020603050405020304" pitchFamily="18" charset="0"/>
                <a:ea typeface="Times New Roman" panose="02020603050405020304" pitchFamily="18" charset="0"/>
                <a:cs typeface="Times" panose="02020603050405020304" pitchFamily="18" charset="0"/>
              </a:rPr>
              <a:t> </a:t>
            </a:r>
            <a:r>
              <a:rPr lang="en-US" sz="2000" i="1" dirty="0">
                <a:effectLst/>
                <a:latin typeface="Times" panose="02020603050405020304" pitchFamily="18" charset="0"/>
                <a:ea typeface="Times New Roman" panose="02020603050405020304" pitchFamily="18" charset="0"/>
                <a:cs typeface="Times" panose="02020603050405020304" pitchFamily="18" charset="0"/>
              </a:rPr>
              <a:t>path: penetration of HAVE into the BE domain, i.e., with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Unaccusatives</a:t>
            </a:r>
            <a:endParaRPr lang="en-US" sz="2000" i="1" dirty="0">
              <a:effectLst/>
              <a:latin typeface="Times" panose="02020603050405020304" pitchFamily="18" charset="0"/>
              <a:ea typeface="Times New Roman" panose="02020603050405020304" pitchFamily="18" charset="0"/>
              <a:cs typeface="Times" panose="02020603050405020304" pitchFamily="18" charset="0"/>
            </a:endParaRPr>
          </a:p>
          <a:p>
            <a:pPr lvl="0" algn="just" defTabSz="179388">
              <a:spcAft>
                <a:spcPts val="0"/>
              </a:spcAft>
            </a:pPr>
            <a:endParaRPr lang="en-US" sz="2000" i="1" dirty="0">
              <a:effectLst/>
              <a:latin typeface="Times" panose="02020603050405020304" pitchFamily="18" charset="0"/>
              <a:ea typeface="Times New Roman" panose="02020603050405020304" pitchFamily="18" charset="0"/>
              <a:cs typeface="Times" panose="02020603050405020304" pitchFamily="18" charset="0"/>
            </a:endParaRPr>
          </a:p>
          <a:p>
            <a:pPr lvl="0" algn="just" defTabSz="179388">
              <a:spcAft>
                <a:spcPts val="0"/>
              </a:spcAft>
            </a:pPr>
            <a:r>
              <a:rPr lang="en-US" sz="2000" i="1"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HAVE gradually replaces BE initially with verbs denoting static, abstract situations, </a:t>
            </a:r>
          </a:p>
          <a:p>
            <a:pPr lvl="0" algn="just" defTabSz="179388">
              <a:spcAft>
                <a:spcPts val="0"/>
              </a:spcAft>
            </a:pPr>
            <a:r>
              <a:rPr lang="en-US" sz="2000" i="1" dirty="0">
                <a:latin typeface="Times" panose="02020603050405020304" pitchFamily="18" charset="0"/>
                <a:ea typeface="Times New Roman" panose="02020603050405020304" pitchFamily="18" charset="0"/>
                <a:cs typeface="Times" panose="02020603050405020304" pitchFamily="18" charset="0"/>
              </a:rPr>
              <a:t>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parere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(‘seem’),</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plazez</a:t>
            </a:r>
            <a:r>
              <a:rPr lang="en-US" sz="2000" dirty="0" err="1">
                <a:effectLst/>
                <a:latin typeface="Times" panose="02020603050405020304" pitchFamily="18" charset="0"/>
                <a:ea typeface="Times New Roman" panose="02020603050405020304" pitchFamily="18" charset="0"/>
                <a:cs typeface="Times" panose="02020603050405020304" pitchFamily="18" charset="0"/>
              </a:rPr>
              <a:t>e</a:t>
            </a:r>
            <a:r>
              <a:rPr lang="en-US" sz="2000" dirty="0">
                <a:effectLst/>
                <a:latin typeface="Times" panose="02020603050405020304" pitchFamily="18" charset="0"/>
                <a:ea typeface="Times New Roman" panose="02020603050405020304" pitchFamily="18" charset="0"/>
                <a:cs typeface="Times" panose="02020603050405020304" pitchFamily="18" charset="0"/>
              </a:rPr>
              <a:t> (‘like’), which occur only with HAVE in some 14</a:t>
            </a:r>
            <a:r>
              <a:rPr lang="en-US" sz="2000" baseline="30000" dirty="0">
                <a:effectLst/>
                <a:latin typeface="Times" panose="02020603050405020304" pitchFamily="18" charset="0"/>
                <a:ea typeface="Times New Roman" panose="02020603050405020304" pitchFamily="18" charset="0"/>
                <a:cs typeface="Times" panose="02020603050405020304" pitchFamily="18" charset="0"/>
              </a:rPr>
              <a:t>th</a:t>
            </a:r>
            <a:r>
              <a:rPr lang="en-US" sz="2000" dirty="0">
                <a:effectLst/>
                <a:latin typeface="Times" panose="02020603050405020304" pitchFamily="18" charset="0"/>
                <a:ea typeface="Times New Roman" panose="02020603050405020304" pitchFamily="18" charset="0"/>
                <a:cs typeface="Times" panose="02020603050405020304" pitchFamily="18" charset="0"/>
              </a:rPr>
              <a:t> century texts </a:t>
            </a:r>
            <a:r>
              <a:rPr lang="en-US" sz="2000" b="1" dirty="0">
                <a:effectLst/>
                <a:latin typeface="Times" panose="02020603050405020304" pitchFamily="18" charset="0"/>
                <a:ea typeface="Times New Roman" panose="02020603050405020304" pitchFamily="18" charset="0"/>
                <a:cs typeface="Times" panose="02020603050405020304" pitchFamily="18" charset="0"/>
              </a:rPr>
              <a:t> &gt;</a:t>
            </a:r>
          </a:p>
          <a:p>
            <a:pPr lvl="0" algn="just" defTabSz="179388">
              <a:spcAft>
                <a:spcPts val="0"/>
              </a:spcAft>
            </a:pPr>
            <a:endParaRPr lang="en-US" sz="2000" dirty="0">
              <a:effectLst/>
              <a:latin typeface="Times" panose="02020603050405020304" pitchFamily="18" charset="0"/>
              <a:ea typeface="Times New Roman" panose="02020603050405020304" pitchFamily="18" charset="0"/>
              <a:cs typeface="Times" panose="02020603050405020304" pitchFamily="18" charset="0"/>
            </a:endParaRPr>
          </a:p>
          <a:p>
            <a:pPr lvl="0" algn="just" defTabSz="179388">
              <a:spcAft>
                <a:spcPts val="0"/>
              </a:spcAft>
            </a:pPr>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verbs denoting telic change of location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andare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dirty="0">
                <a:effectLst/>
                <a:latin typeface="Times" panose="02020603050405020304" pitchFamily="18" charset="0"/>
                <a:ea typeface="Times New Roman" panose="02020603050405020304" pitchFamily="18" charset="0"/>
                <a:cs typeface="Times" panose="02020603050405020304" pitchFamily="18" charset="0"/>
              </a:rPr>
              <a:t>go</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arrivare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‘arrive</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fugire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dirty="0">
                <a:effectLst/>
                <a:latin typeface="Times" panose="02020603050405020304" pitchFamily="18" charset="0"/>
                <a:ea typeface="Times New Roman" panose="02020603050405020304" pitchFamily="18" charset="0"/>
                <a:cs typeface="Times" panose="02020603050405020304" pitchFamily="18" charset="0"/>
              </a:rPr>
              <a:t>flee</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tornare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p>
          <a:p>
            <a:pPr lvl="0" algn="just" defTabSz="179388">
              <a:spcAft>
                <a:spcPts val="0"/>
              </a:spcAft>
            </a:pPr>
            <a:r>
              <a:rPr lang="en-US" sz="2000" i="1" dirty="0">
                <a:latin typeface="Times" panose="02020603050405020304" pitchFamily="18" charset="0"/>
                <a:ea typeface="Times New Roman" panose="02020603050405020304" pitchFamily="18" charset="0"/>
                <a:cs typeface="Times" panose="02020603050405020304" pitchFamily="18" charset="0"/>
              </a:rPr>
              <a:t>		</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dirty="0">
                <a:effectLst/>
                <a:latin typeface="Times" panose="02020603050405020304" pitchFamily="18" charset="0"/>
                <a:ea typeface="Times New Roman" panose="02020603050405020304" pitchFamily="18" charset="0"/>
                <a:cs typeface="Times" panose="02020603050405020304" pitchFamily="18" charset="0"/>
              </a:rPr>
              <a:t>come back’) (which alternate BE with HAVE </a:t>
            </a:r>
            <a:r>
              <a:rPr lang="en-US" sz="2000" b="1" i="1" dirty="0">
                <a:latin typeface="Times" panose="02020603050405020304" pitchFamily="18" charset="0"/>
                <a:ea typeface="Times New Roman" panose="02020603050405020304" pitchFamily="18" charset="0"/>
                <a:cs typeface="Times" panose="02020603050405020304" pitchFamily="18" charset="0"/>
              </a:rPr>
              <a:t>&gt;</a:t>
            </a:r>
          </a:p>
          <a:p>
            <a:pPr lvl="0" algn="just" defTabSz="179388">
              <a:spcAft>
                <a:spcPts val="0"/>
              </a:spcAft>
            </a:pPr>
            <a:endParaRPr lang="en-US" sz="2000" i="1" dirty="0">
              <a:latin typeface="Times" panose="02020603050405020304" pitchFamily="18" charset="0"/>
              <a:ea typeface="Times New Roman" panose="02020603050405020304" pitchFamily="18" charset="0"/>
              <a:cs typeface="Times" panose="02020603050405020304" pitchFamily="18" charset="0"/>
            </a:endParaRPr>
          </a:p>
          <a:p>
            <a:pPr lvl="0" algn="just" defTabSz="179388">
              <a:spcAft>
                <a:spcPts val="0"/>
              </a:spcAft>
            </a:pP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Verbs denoting continuation of state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durare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dirty="0">
                <a:effectLst/>
                <a:latin typeface="Times" panose="02020603050405020304" pitchFamily="18" charset="0"/>
                <a:ea typeface="Times New Roman" panose="02020603050405020304" pitchFamily="18" charset="0"/>
                <a:cs typeface="Times" panose="02020603050405020304" pitchFamily="18" charset="0"/>
              </a:rPr>
              <a:t>last’, </a:t>
            </a:r>
            <a:r>
              <a:rPr lang="en-US" sz="2000" i="1" dirty="0">
                <a:effectLst/>
                <a:latin typeface="Times" panose="02020603050405020304" pitchFamily="18" charset="0"/>
                <a:ea typeface="Times New Roman" panose="02020603050405020304" pitchFamily="18" charset="0"/>
                <a:cs typeface="Times" panose="02020603050405020304" pitchFamily="18" charset="0"/>
              </a:rPr>
              <a:t>stare </a:t>
            </a:r>
            <a:r>
              <a:rPr lang="en-US" sz="2000" dirty="0">
                <a:effectLst/>
                <a:latin typeface="Times" panose="02020603050405020304" pitchFamily="18" charset="0"/>
                <a:ea typeface="Times New Roman" panose="02020603050405020304" pitchFamily="18" charset="0"/>
                <a:cs typeface="Times" panose="02020603050405020304" pitchFamily="18" charset="0"/>
              </a:rPr>
              <a:t>‘stay’) and change of state </a:t>
            </a:r>
            <a:r>
              <a:rPr lang="en-US" sz="2000" b="1" dirty="0">
                <a:effectLst/>
                <a:latin typeface="Times" panose="02020603050405020304" pitchFamily="18" charset="0"/>
                <a:ea typeface="Times New Roman" panose="02020603050405020304" pitchFamily="18" charset="0"/>
                <a:cs typeface="Times" panose="02020603050405020304" pitchFamily="18" charset="0"/>
              </a:rPr>
              <a:t> </a:t>
            </a:r>
          </a:p>
          <a:p>
            <a:pPr lvl="0" algn="just" defTabSz="179388">
              <a:spcAft>
                <a:spcPts val="0"/>
              </a:spcAft>
            </a:pPr>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soccedere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dirty="0">
                <a:effectLst/>
                <a:latin typeface="Times" panose="02020603050405020304" pitchFamily="18" charset="0"/>
                <a:ea typeface="Times New Roman" panose="02020603050405020304" pitchFamily="18" charset="0"/>
                <a:cs typeface="Times" panose="02020603050405020304" pitchFamily="18" charset="0"/>
              </a:rPr>
              <a:t>happen’</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scoppiare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‘burst</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dirty="0">
                <a:effectLst/>
                <a:latin typeface="Times" panose="02020603050405020304" pitchFamily="18" charset="0"/>
                <a:ea typeface="Times New Roman" panose="02020603050405020304" pitchFamily="18" charset="0"/>
                <a:cs typeface="Times" panose="02020603050405020304" pitchFamily="18" charset="0"/>
              </a:rPr>
              <a:t>)</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appear to be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more resistant to its penetration.</a:t>
            </a:r>
          </a:p>
          <a:p>
            <a:pPr lvl="0" algn="just" defTabSz="179388">
              <a:spcAft>
                <a:spcPts val="0"/>
              </a:spcAft>
            </a:pPr>
            <a:endParaRPr lang="en-US" sz="2000" dirty="0">
              <a:latin typeface="Times" panose="02020603050405020304" pitchFamily="18" charset="0"/>
              <a:ea typeface="Times New Roman" panose="02020603050405020304" pitchFamily="18" charset="0"/>
              <a:cs typeface="Times" panose="02020603050405020304" pitchFamily="18" charset="0"/>
            </a:endParaRPr>
          </a:p>
          <a:p>
            <a:pPr lvl="0" algn="just" defTabSz="179388">
              <a:spcAft>
                <a:spcPts val="0"/>
              </a:spcAft>
            </a:pPr>
            <a:r>
              <a:rPr lang="en-US" sz="2000" dirty="0">
                <a:effectLst/>
                <a:latin typeface="Times" panose="02020603050405020304" pitchFamily="18" charset="0"/>
                <a:ea typeface="Times New Roman" panose="02020603050405020304" pitchFamily="18" charset="0"/>
                <a:cs typeface="Times" panose="02020603050405020304" pitchFamily="18" charset="0"/>
              </a:rPr>
              <a:t>      HAVE appears to occur initially with verbs denoting indefinite change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soccedere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‘happen</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crescere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p>
          <a:p>
            <a:pPr lvl="0" algn="just" defTabSz="179388">
              <a:spcAft>
                <a:spcPts val="0"/>
              </a:spcAft>
            </a:pPr>
            <a:r>
              <a:rPr lang="en-US" sz="2000" i="1"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‘grow</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dirty="0">
                <a:effectLst/>
                <a:latin typeface="Times" panose="02020603050405020304" pitchFamily="18" charset="0"/>
                <a:ea typeface="Times New Roman" panose="02020603050405020304" pitchFamily="18" charset="0"/>
                <a:cs typeface="Times" panose="02020603050405020304" pitchFamily="18" charset="0"/>
              </a:rPr>
              <a:t>)</a:t>
            </a:r>
            <a:r>
              <a:rPr lang="it-IT"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with [± Anim.] subjects, later with definite change of state verbs (</a:t>
            </a:r>
            <a:r>
              <a:rPr lang="en-US" sz="2000" i="1" dirty="0" err="1">
                <a:effectLst/>
                <a:latin typeface="Times" panose="02020603050405020304" pitchFamily="18" charset="0"/>
                <a:ea typeface="Times New Roman" panose="02020603050405020304" pitchFamily="18" charset="0"/>
                <a:cs typeface="Times" panose="02020603050405020304" pitchFamily="18" charset="0"/>
              </a:rPr>
              <a:t>scoppiare</a:t>
            </a:r>
            <a:r>
              <a:rPr lang="en-US" sz="2000" i="1" dirty="0">
                <a:effectLst/>
                <a:latin typeface="Times" panose="02020603050405020304" pitchFamily="18" charset="0"/>
                <a:ea typeface="Times New Roman" panose="02020603050405020304" pitchFamily="18" charset="0"/>
                <a:cs typeface="Times" panose="02020603050405020304" pitchFamily="18" charset="0"/>
              </a:rPr>
              <a:t> </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dirty="0">
                <a:effectLst/>
                <a:latin typeface="Times" panose="02020603050405020304" pitchFamily="18" charset="0"/>
                <a:ea typeface="Times New Roman" panose="02020603050405020304" pitchFamily="18" charset="0"/>
                <a:cs typeface="Times" panose="02020603050405020304" pitchFamily="18" charset="0"/>
              </a:rPr>
              <a:t>burst</a:t>
            </a:r>
            <a:r>
              <a:rPr lang="en-US" sz="2000" dirty="0">
                <a:latin typeface="Times" panose="02020603050405020304" pitchFamily="18" charset="0"/>
                <a:ea typeface="Times New Roman" panose="02020603050405020304" pitchFamily="18" charset="0"/>
                <a:cs typeface="Times" panose="02020603050405020304" pitchFamily="18" charset="0"/>
              </a:rPr>
              <a:t>’</a:t>
            </a:r>
            <a:r>
              <a:rPr lang="en-US" sz="2000" dirty="0">
                <a:effectLst/>
                <a:latin typeface="Times" panose="02020603050405020304" pitchFamily="18" charset="0"/>
                <a:ea typeface="Times New Roman" panose="02020603050405020304" pitchFamily="18" charset="0"/>
                <a:cs typeface="Times" panose="02020603050405020304" pitchFamily="18" charset="0"/>
              </a:rPr>
              <a:t>), but only </a:t>
            </a:r>
          </a:p>
          <a:p>
            <a:pPr lvl="0" algn="just" defTabSz="179388">
              <a:spcAft>
                <a:spcPts val="0"/>
              </a:spcAft>
            </a:pPr>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with[– Anim.]</a:t>
            </a:r>
            <a:r>
              <a:rPr lang="it-IT"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subjects.</a:t>
            </a:r>
            <a:endParaRPr lang="it-IT" sz="2000" dirty="0">
              <a:effectLst/>
              <a:latin typeface="Times" panose="02020603050405020304" pitchFamily="18" charset="0"/>
              <a:ea typeface="Times New Roman" panose="02020603050405020304" pitchFamily="18" charset="0"/>
              <a:cs typeface="Times" panose="02020603050405020304" pitchFamily="18" charset="0"/>
            </a:endParaRPr>
          </a:p>
        </p:txBody>
      </p:sp>
    </p:spTree>
    <p:extLst>
      <p:ext uri="{BB962C8B-B14F-4D97-AF65-F5344CB8AC3E}">
        <p14:creationId xmlns:p14="http://schemas.microsoft.com/office/powerpoint/2010/main" val="4160696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5362CB-2D20-4682-8FBD-75CBFE186101}"/>
              </a:ext>
            </a:extLst>
          </p:cNvPr>
          <p:cNvSpPr>
            <a:spLocks noGrp="1"/>
          </p:cNvSpPr>
          <p:nvPr>
            <p:ph type="sldNum" sz="quarter" idx="12"/>
          </p:nvPr>
        </p:nvSpPr>
        <p:spPr/>
        <p:txBody>
          <a:bodyPr/>
          <a:lstStyle/>
          <a:p>
            <a:fld id="{46322E45-FE70-47BE-ACBC-CC91D5BC503A}" type="slidenum">
              <a:rPr lang="en-GB" smtClean="0"/>
              <a:t>25</a:t>
            </a:fld>
            <a:endParaRPr lang="en-GB"/>
          </a:p>
        </p:txBody>
      </p:sp>
      <p:sp>
        <p:nvSpPr>
          <p:cNvPr id="3" name="TextBox 2">
            <a:extLst>
              <a:ext uri="{FF2B5EF4-FFF2-40B4-BE49-F238E27FC236}">
                <a16:creationId xmlns:a16="http://schemas.microsoft.com/office/drawing/2014/main" id="{540BB5A6-0A85-42C4-997E-92F24225C7D6}"/>
              </a:ext>
            </a:extLst>
          </p:cNvPr>
          <p:cNvSpPr txBox="1"/>
          <p:nvPr/>
        </p:nvSpPr>
        <p:spPr>
          <a:xfrm>
            <a:off x="724561" y="1056887"/>
            <a:ext cx="10742877" cy="4401205"/>
          </a:xfrm>
          <a:prstGeom prst="rect">
            <a:avLst/>
          </a:prstGeom>
          <a:noFill/>
        </p:spPr>
        <p:txBody>
          <a:bodyPr wrap="none" rtlCol="0">
            <a:spAutoFit/>
          </a:bodyPr>
          <a:lstStyle/>
          <a:p>
            <a:pPr defTabSz="179388"/>
            <a:r>
              <a:rPr lang="en-US" sz="2000" i="1" dirty="0">
                <a:latin typeface="Times" panose="02020603050405020304" pitchFamily="18" charset="0"/>
                <a:ea typeface="Times New Roman" panose="02020603050405020304" pitchFamily="18" charset="0"/>
                <a:cs typeface="Times" panose="02020603050405020304" pitchFamily="18" charset="0"/>
              </a:rPr>
              <a:t>5</a:t>
            </a:r>
            <a:r>
              <a:rPr lang="en-US" sz="2000" i="1" dirty="0">
                <a:effectLst/>
                <a:latin typeface="Times" panose="02020603050405020304" pitchFamily="18" charset="0"/>
                <a:ea typeface="Times New Roman" panose="02020603050405020304" pitchFamily="18" charset="0"/>
                <a:cs typeface="Times" panose="02020603050405020304" pitchFamily="18" charset="0"/>
              </a:rPr>
              <a:t>.3</a:t>
            </a:r>
            <a:r>
              <a:rPr lang="en-US" sz="2000" i="1" dirty="0">
                <a:latin typeface="Times" panose="02020603050405020304" pitchFamily="18" charset="0"/>
                <a:ea typeface="Times New Roman" panose="02020603050405020304" pitchFamily="18" charset="0"/>
                <a:cs typeface="Times" panose="02020603050405020304" pitchFamily="18" charset="0"/>
              </a:rPr>
              <a:t>		</a:t>
            </a:r>
            <a:r>
              <a:rPr lang="en-US" sz="2000" i="1" dirty="0">
                <a:effectLst/>
                <a:latin typeface="Times" panose="02020603050405020304" pitchFamily="18" charset="0"/>
                <a:ea typeface="Times New Roman" panose="02020603050405020304" pitchFamily="18" charset="0"/>
                <a:cs typeface="Times" panose="02020603050405020304" pitchFamily="18" charset="0"/>
              </a:rPr>
              <a:t>Auxiliary selection in Old Neapolitan and a gradient model of split intransitivity</a:t>
            </a:r>
          </a:p>
          <a:p>
            <a:pPr defTabSz="179388"/>
            <a:endParaRPr lang="it-IT" sz="2000" dirty="0">
              <a:effectLst/>
              <a:latin typeface="Times" panose="02020603050405020304" pitchFamily="18" charset="0"/>
              <a:ea typeface="Times New Roman" panose="02020603050405020304" pitchFamily="18" charset="0"/>
              <a:cs typeface="Times" panose="02020603050405020304" pitchFamily="18" charset="0"/>
            </a:endParaRPr>
          </a:p>
          <a:p>
            <a:pPr lvl="0" defTabSz="179388"/>
            <a:r>
              <a:rPr kumimoji="0" lang="en-US" sz="1600" b="1"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The distribution of auxiliary selection in Old Neapolitan can be neatly described and accounted for </a:t>
            </a:r>
          </a:p>
          <a:p>
            <a:pPr lvl="0" defTabSz="179388"/>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by means of a gradient model of Split Intransitivity.</a:t>
            </a:r>
          </a:p>
          <a:p>
            <a:pPr lvl="0" defTabSz="179388"/>
            <a:endParaRPr lang="it-IT" sz="2000" dirty="0">
              <a:effectLst/>
              <a:latin typeface="Times" panose="02020603050405020304" pitchFamily="18" charset="0"/>
              <a:ea typeface="Times New Roman" panose="02020603050405020304" pitchFamily="18" charset="0"/>
              <a:cs typeface="Times" panose="02020603050405020304" pitchFamily="18" charset="0"/>
            </a:endParaRPr>
          </a:p>
          <a:p>
            <a:pPr lvl="0" defTabSz="179388"/>
            <a:r>
              <a:rPr kumimoji="0" lang="en-US" sz="1600" b="1"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Diachronic prediction of the model: verbs at the core of the </a:t>
            </a:r>
            <a:r>
              <a:rPr lang="en-US" sz="2000" dirty="0" err="1">
                <a:effectLst/>
                <a:latin typeface="Times" panose="02020603050405020304" pitchFamily="18" charset="0"/>
                <a:ea typeface="Times New Roman" panose="02020603050405020304" pitchFamily="18" charset="0"/>
                <a:cs typeface="Times" panose="02020603050405020304" pitchFamily="18" charset="0"/>
              </a:rPr>
              <a:t>Unaccusativity</a:t>
            </a:r>
            <a:r>
              <a:rPr lang="en-US" sz="2000" dirty="0">
                <a:effectLst/>
                <a:latin typeface="Times" panose="02020603050405020304" pitchFamily="18" charset="0"/>
                <a:ea typeface="Times New Roman" panose="02020603050405020304" pitchFamily="18" charset="0"/>
                <a:cs typeface="Times" panose="02020603050405020304" pitchFamily="18" charset="0"/>
              </a:rPr>
              <a:t>/Unergativity categories </a:t>
            </a:r>
          </a:p>
          <a:p>
            <a:pPr lvl="0" defTabSz="179388"/>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are more impervious to change, that initially involves verbs belonging to the periphery of the </a:t>
            </a:r>
          </a:p>
          <a:p>
            <a:pPr lvl="0" defTabSz="179388"/>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categories.</a:t>
            </a:r>
          </a:p>
          <a:p>
            <a:pPr lvl="0" defTabSz="179388"/>
            <a:endParaRPr lang="en-US" sz="2000" dirty="0">
              <a:effectLst/>
              <a:latin typeface="Times" panose="02020603050405020304" pitchFamily="18" charset="0"/>
              <a:ea typeface="Times New Roman" panose="02020603050405020304" pitchFamily="18" charset="0"/>
              <a:cs typeface="Times" panose="02020603050405020304" pitchFamily="18" charset="0"/>
            </a:endParaRPr>
          </a:p>
          <a:p>
            <a:pPr lvl="0" defTabSz="179388"/>
            <a:r>
              <a:rPr kumimoji="0" lang="en-US" sz="1600" b="1"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The SIH allows one to organize and describe the type and the degree of variation in auxiliary </a:t>
            </a:r>
          </a:p>
          <a:p>
            <a:pPr lvl="0" defTabSz="179388"/>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selection occurring in Old Neapolitan, accounting for various cases of alternations. It also allows </a:t>
            </a:r>
          </a:p>
          <a:p>
            <a:pPr lvl="0" defTabSz="179388"/>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one to predict	the diachronic path whereby HAVE penetrates into the BE domains, becoming the </a:t>
            </a:r>
          </a:p>
          <a:p>
            <a:pPr lvl="0" defTabSz="179388"/>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only auxiliary selection with one-argument verbs in Campanian varieties, a change which appears </a:t>
            </a:r>
          </a:p>
          <a:p>
            <a:pPr lvl="0" defTabSz="179388"/>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to be well-advanced and (probably) nearly completed  by the end of the 15</a:t>
            </a:r>
            <a:r>
              <a:rPr lang="en-US" sz="2000" baseline="30000" dirty="0">
                <a:effectLst/>
                <a:latin typeface="Times" panose="02020603050405020304" pitchFamily="18" charset="0"/>
                <a:ea typeface="Times New Roman" panose="02020603050405020304" pitchFamily="18" charset="0"/>
                <a:cs typeface="Times" panose="02020603050405020304" pitchFamily="18" charset="0"/>
              </a:rPr>
              <a:t>th</a:t>
            </a:r>
            <a:r>
              <a:rPr lang="en-US" sz="2000" dirty="0">
                <a:effectLst/>
                <a:latin typeface="Times" panose="02020603050405020304" pitchFamily="18" charset="0"/>
                <a:ea typeface="Times New Roman" panose="02020603050405020304" pitchFamily="18" charset="0"/>
                <a:cs typeface="Times" panose="02020603050405020304" pitchFamily="18" charset="0"/>
              </a:rPr>
              <a:t> century.</a:t>
            </a:r>
          </a:p>
        </p:txBody>
      </p:sp>
    </p:spTree>
    <p:extLst>
      <p:ext uri="{BB962C8B-B14F-4D97-AF65-F5344CB8AC3E}">
        <p14:creationId xmlns:p14="http://schemas.microsoft.com/office/powerpoint/2010/main" val="2332669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ACDA69-FDE1-4376-9ED8-87BD00809799}"/>
              </a:ext>
            </a:extLst>
          </p:cNvPr>
          <p:cNvSpPr>
            <a:spLocks noGrp="1"/>
          </p:cNvSpPr>
          <p:nvPr>
            <p:ph type="sldNum" sz="quarter" idx="12"/>
          </p:nvPr>
        </p:nvSpPr>
        <p:spPr/>
        <p:txBody>
          <a:bodyPr/>
          <a:lstStyle/>
          <a:p>
            <a:fld id="{46322E45-FE70-47BE-ACBC-CC91D5BC503A}" type="slidenum">
              <a:rPr lang="en-GB" smtClean="0"/>
              <a:t>26</a:t>
            </a:fld>
            <a:endParaRPr lang="en-GB"/>
          </a:p>
        </p:txBody>
      </p:sp>
      <p:sp>
        <p:nvSpPr>
          <p:cNvPr id="3" name="TextBox 2">
            <a:extLst>
              <a:ext uri="{FF2B5EF4-FFF2-40B4-BE49-F238E27FC236}">
                <a16:creationId xmlns:a16="http://schemas.microsoft.com/office/drawing/2014/main" id="{B4D97218-C8AF-4EBE-BBFC-714189DC6B0E}"/>
              </a:ext>
            </a:extLst>
          </p:cNvPr>
          <p:cNvSpPr txBox="1"/>
          <p:nvPr/>
        </p:nvSpPr>
        <p:spPr>
          <a:xfrm>
            <a:off x="1046843" y="1588837"/>
            <a:ext cx="10345717" cy="3785652"/>
          </a:xfrm>
          <a:prstGeom prst="rect">
            <a:avLst/>
          </a:prstGeom>
          <a:noFill/>
        </p:spPr>
        <p:txBody>
          <a:bodyPr wrap="none" rtlCol="0">
            <a:spAutoFit/>
          </a:bodyPr>
          <a:lstStyle/>
          <a:p>
            <a:pPr lvl="0" algn="just" defTabSz="179388">
              <a:spcAft>
                <a:spcPts val="0"/>
              </a:spcAft>
            </a:pPr>
            <a:r>
              <a:rPr kumimoji="0" lang="en-US" sz="16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New Roman" panose="02020603050405020304" pitchFamily="18" charset="0"/>
                <a:ea typeface="Times New Roman" panose="02020603050405020304" pitchFamily="18" charset="0"/>
              </a:rPr>
              <a:t>The different organization of some of the points of the hierarchy reflects the fact that the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relevance of the </a:t>
            </a:r>
            <a:r>
              <a:rPr lang="en-US" sz="2000" dirty="0" err="1">
                <a:effectLst/>
                <a:latin typeface="Times New Roman" panose="02020603050405020304" pitchFamily="18" charset="0"/>
                <a:ea typeface="Times New Roman" panose="02020603050405020304" pitchFamily="18" charset="0"/>
              </a:rPr>
              <a:t>lexico</a:t>
            </a:r>
            <a:r>
              <a:rPr lang="en-US" sz="2000" dirty="0">
                <a:effectLst/>
                <a:latin typeface="Times New Roman" panose="02020603050405020304" pitchFamily="18" charset="0"/>
                <a:ea typeface="Times New Roman" panose="02020603050405020304" pitchFamily="18" charset="0"/>
              </a:rPr>
              <a:t>-aspectual features characterizing the SIH may vary, both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synchronically and diachronically, for a phenomenon which appears to be sensitive to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SIH in a given language.</a:t>
            </a:r>
          </a:p>
          <a:p>
            <a:pPr lvl="0" algn="just" defTabSz="179388">
              <a:spcAft>
                <a:spcPts val="0"/>
              </a:spcAft>
            </a:pPr>
            <a:endParaRPr lang="it-IT" sz="2000" dirty="0">
              <a:effectLst/>
              <a:latin typeface="Times" panose="02020603050405020304" pitchFamily="18" charset="0"/>
              <a:ea typeface="Times New Roman" panose="02020603050405020304" pitchFamily="18" charset="0"/>
            </a:endParaRPr>
          </a:p>
          <a:p>
            <a:pPr lvl="0" algn="just" defTabSz="179388">
              <a:spcAft>
                <a:spcPts val="0"/>
              </a:spcAft>
            </a:pPr>
            <a:r>
              <a:rPr kumimoji="0" lang="en-US" sz="16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New Roman" panose="02020603050405020304" pitchFamily="18" charset="0"/>
                <a:ea typeface="Times New Roman" panose="02020603050405020304" pitchFamily="18" charset="0"/>
              </a:rPr>
              <a:t>The partial discrepancy with the SIH proposed by </a:t>
            </a:r>
            <a:r>
              <a:rPr lang="en-US" sz="2000" dirty="0" err="1">
                <a:effectLst/>
                <a:latin typeface="Times New Roman" panose="02020603050405020304" pitchFamily="18" charset="0"/>
                <a:ea typeface="Times New Roman" panose="02020603050405020304" pitchFamily="18" charset="0"/>
              </a:rPr>
              <a:t>Sorace</a:t>
            </a:r>
            <a:r>
              <a:rPr lang="en-US" sz="2000" dirty="0">
                <a:effectLst/>
                <a:latin typeface="Times New Roman" panose="02020603050405020304" pitchFamily="18" charset="0"/>
                <a:ea typeface="Times New Roman" panose="02020603050405020304" pitchFamily="18" charset="0"/>
              </a:rPr>
              <a:t> (2000)  is in line with its theoretical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assumptions: languages may vary as to the parameters triggering the </a:t>
            </a:r>
            <a:r>
              <a:rPr lang="en-US" sz="2000" dirty="0" err="1">
                <a:effectLst/>
                <a:latin typeface="Times New Roman" panose="02020603050405020304" pitchFamily="18" charset="0"/>
                <a:ea typeface="Times New Roman" panose="02020603050405020304" pitchFamily="18" charset="0"/>
              </a:rPr>
              <a:t>unaccusative</a:t>
            </a:r>
            <a:r>
              <a:rPr lang="en-US" sz="2000" dirty="0">
                <a:effectLst/>
                <a:latin typeface="Times New Roman" panose="02020603050405020304" pitchFamily="18" charset="0"/>
                <a:ea typeface="Times New Roman" panose="02020603050405020304" pitchFamily="18" charset="0"/>
              </a:rPr>
              <a:t>/unergative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encoding and determining the alternation between them.</a:t>
            </a:r>
          </a:p>
          <a:p>
            <a:pPr lvl="0" algn="just" defTabSz="179388">
              <a:spcAft>
                <a:spcPts val="0"/>
              </a:spcAft>
            </a:pPr>
            <a:endParaRPr lang="it-IT" sz="2000" dirty="0">
              <a:effectLst/>
              <a:latin typeface="Times" panose="02020603050405020304" pitchFamily="18" charset="0"/>
              <a:ea typeface="Times New Roman" panose="02020603050405020304" pitchFamily="18" charset="0"/>
            </a:endParaRPr>
          </a:p>
          <a:p>
            <a:pPr lvl="0" algn="just" defTabSz="179388">
              <a:spcAft>
                <a:spcPts val="0"/>
              </a:spcAft>
            </a:pPr>
            <a:r>
              <a:rPr kumimoji="0" lang="en-US" sz="16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New Roman" panose="02020603050405020304" pitchFamily="18" charset="0"/>
                <a:ea typeface="Times New Roman" panose="02020603050405020304" pitchFamily="18" charset="0"/>
              </a:rPr>
              <a:t>The widening of the functional domains of HAVE  appears to proceed from the periphery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the category of </a:t>
            </a:r>
            <a:r>
              <a:rPr lang="en-US" sz="2000" dirty="0" err="1">
                <a:effectLst/>
                <a:latin typeface="Times New Roman" panose="02020603050405020304" pitchFamily="18" charset="0"/>
                <a:ea typeface="Times New Roman" panose="02020603050405020304" pitchFamily="18" charset="0"/>
              </a:rPr>
              <a:t>Unaccusativity</a:t>
            </a:r>
            <a:r>
              <a:rPr lang="en-US" sz="2000" dirty="0">
                <a:effectLst/>
                <a:latin typeface="Times New Roman" panose="02020603050405020304" pitchFamily="18" charset="0"/>
                <a:ea typeface="Times New Roman" panose="02020603050405020304" pitchFamily="18" charset="0"/>
              </a:rPr>
              <a:t>, when both auxiliaries may alternate,  towards its core,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where only BE occurred. </a:t>
            </a:r>
          </a:p>
        </p:txBody>
      </p:sp>
    </p:spTree>
    <p:extLst>
      <p:ext uri="{BB962C8B-B14F-4D97-AF65-F5344CB8AC3E}">
        <p14:creationId xmlns:p14="http://schemas.microsoft.com/office/powerpoint/2010/main" val="884563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1883C9-DDC9-498C-9590-91037F869B32}"/>
              </a:ext>
            </a:extLst>
          </p:cNvPr>
          <p:cNvSpPr>
            <a:spLocks noGrp="1"/>
          </p:cNvSpPr>
          <p:nvPr>
            <p:ph type="sldNum" sz="quarter" idx="12"/>
          </p:nvPr>
        </p:nvSpPr>
        <p:spPr/>
        <p:txBody>
          <a:bodyPr/>
          <a:lstStyle/>
          <a:p>
            <a:fld id="{46322E45-FE70-47BE-ACBC-CC91D5BC503A}" type="slidenum">
              <a:rPr lang="en-GB" smtClean="0"/>
              <a:t>27</a:t>
            </a:fld>
            <a:endParaRPr lang="en-GB"/>
          </a:p>
        </p:txBody>
      </p:sp>
      <p:graphicFrame>
        <p:nvGraphicFramePr>
          <p:cNvPr id="3" name="Table 2">
            <a:extLst>
              <a:ext uri="{FF2B5EF4-FFF2-40B4-BE49-F238E27FC236}">
                <a16:creationId xmlns:a16="http://schemas.microsoft.com/office/drawing/2014/main" id="{EB137FF0-13BA-47DF-ADE4-8C20CF2A82F5}"/>
              </a:ext>
            </a:extLst>
          </p:cNvPr>
          <p:cNvGraphicFramePr>
            <a:graphicFrameLocks noGrp="1"/>
          </p:cNvGraphicFramePr>
          <p:nvPr>
            <p:extLst>
              <p:ext uri="{D42A27DB-BD31-4B8C-83A1-F6EECF244321}">
                <p14:modId xmlns:p14="http://schemas.microsoft.com/office/powerpoint/2010/main" val="2370156855"/>
              </p:ext>
            </p:extLst>
          </p:nvPr>
        </p:nvGraphicFramePr>
        <p:xfrm>
          <a:off x="1334277" y="2289574"/>
          <a:ext cx="9381258" cy="2484000"/>
        </p:xfrm>
        <a:graphic>
          <a:graphicData uri="http://schemas.openxmlformats.org/drawingml/2006/table">
            <a:tbl>
              <a:tblPr/>
              <a:tblGrid>
                <a:gridCol w="1418253">
                  <a:extLst>
                    <a:ext uri="{9D8B030D-6E8A-4147-A177-3AD203B41FA5}">
                      <a16:colId xmlns:a16="http://schemas.microsoft.com/office/drawing/2014/main" val="1657739572"/>
                    </a:ext>
                  </a:extLst>
                </a:gridCol>
                <a:gridCol w="1492898">
                  <a:extLst>
                    <a:ext uri="{9D8B030D-6E8A-4147-A177-3AD203B41FA5}">
                      <a16:colId xmlns:a16="http://schemas.microsoft.com/office/drawing/2014/main" val="2506991535"/>
                    </a:ext>
                  </a:extLst>
                </a:gridCol>
                <a:gridCol w="1838131">
                  <a:extLst>
                    <a:ext uri="{9D8B030D-6E8A-4147-A177-3AD203B41FA5}">
                      <a16:colId xmlns:a16="http://schemas.microsoft.com/office/drawing/2014/main" val="1029606096"/>
                    </a:ext>
                  </a:extLst>
                </a:gridCol>
                <a:gridCol w="1917018">
                  <a:extLst>
                    <a:ext uri="{9D8B030D-6E8A-4147-A177-3AD203B41FA5}">
                      <a16:colId xmlns:a16="http://schemas.microsoft.com/office/drawing/2014/main" val="1939841742"/>
                    </a:ext>
                  </a:extLst>
                </a:gridCol>
                <a:gridCol w="1493895">
                  <a:extLst>
                    <a:ext uri="{9D8B030D-6E8A-4147-A177-3AD203B41FA5}">
                      <a16:colId xmlns:a16="http://schemas.microsoft.com/office/drawing/2014/main" val="1169772982"/>
                    </a:ext>
                  </a:extLst>
                </a:gridCol>
                <a:gridCol w="1221063">
                  <a:extLst>
                    <a:ext uri="{9D8B030D-6E8A-4147-A177-3AD203B41FA5}">
                      <a16:colId xmlns:a16="http://schemas.microsoft.com/office/drawing/2014/main" val="464860605"/>
                    </a:ext>
                  </a:extLst>
                </a:gridCol>
              </a:tblGrid>
              <a:tr h="1502896">
                <a:tc>
                  <a:txBody>
                    <a:bodyPr/>
                    <a:lstStyle/>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Change of state</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(definite)</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Change of state</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(indefinite)</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Change of </a:t>
                      </a:r>
                    </a:p>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location</a:t>
                      </a:r>
                    </a:p>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(telic)</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State /</a:t>
                      </a:r>
                    </a:p>
                    <a:p>
                      <a:pPr algn="ctr">
                        <a:lnSpc>
                          <a:spcPct val="150000"/>
                        </a:lnSpc>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continuation of</a:t>
                      </a:r>
                    </a:p>
                    <a:p>
                      <a:pPr algn="ctr">
                        <a:lnSpc>
                          <a:spcPct val="150000"/>
                        </a:lnSpc>
                        <a:spcAft>
                          <a:spcPts val="0"/>
                        </a:spcAft>
                      </a:pPr>
                      <a:r>
                        <a:rPr lang="en-GB" sz="1800" b="1" i="1" noProof="0" dirty="0">
                          <a:effectLst/>
                          <a:latin typeface="Times" panose="02020603050405020304" pitchFamily="18" charset="0"/>
                          <a:ea typeface="Times New Roman" panose="02020603050405020304" pitchFamily="18" charset="0"/>
                          <a:cs typeface="Times" panose="02020603050405020304" pitchFamily="18" charset="0"/>
                        </a:rPr>
                        <a:t>state</a:t>
                      </a:r>
                      <a:endParaRPr lang="en-GB" sz="1800" noProof="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Motional</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activity</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(atelic)</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Non</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p>
                      <a:pPr algn="ctr">
                        <a:lnSpc>
                          <a:spcPct val="150000"/>
                        </a:lnSpc>
                        <a:spcAft>
                          <a:spcPts val="0"/>
                        </a:spcAft>
                      </a:pPr>
                      <a:r>
                        <a:rPr lang="en-US" sz="1800" b="1" i="1" dirty="0">
                          <a:effectLst/>
                          <a:latin typeface="Times" panose="02020603050405020304" pitchFamily="18" charset="0"/>
                          <a:ea typeface="Times New Roman" panose="02020603050405020304" pitchFamily="18" charset="0"/>
                          <a:cs typeface="Times" panose="02020603050405020304" pitchFamily="18" charset="0"/>
                        </a:rPr>
                        <a:t>motional activity</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3651428"/>
                  </a:ext>
                </a:extLst>
              </a:tr>
              <a:tr h="981104">
                <a:tc>
                  <a:txBody>
                    <a:bodyPr/>
                    <a:lstStyle/>
                    <a:p>
                      <a:pPr algn="ctr">
                        <a:lnSpc>
                          <a:spcPct val="150000"/>
                        </a:lnSpc>
                        <a:spcAft>
                          <a:spcPts val="0"/>
                        </a:spcAft>
                      </a:pPr>
                      <a:r>
                        <a:rPr lang="it-IT" sz="1800" b="1" dirty="0">
                          <a:effectLst/>
                          <a:latin typeface="Times" panose="02020603050405020304" pitchFamily="18" charset="0"/>
                          <a:ea typeface="Times New Roman" panose="02020603050405020304" pitchFamily="18" charset="0"/>
                          <a:cs typeface="Times" panose="02020603050405020304" pitchFamily="18" charset="0"/>
                        </a:rPr>
                        <a:t>BE</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800" b="1" dirty="0">
                          <a:effectLst/>
                          <a:latin typeface="Times" panose="02020603050405020304" pitchFamily="18" charset="0"/>
                          <a:ea typeface="Times New Roman" panose="02020603050405020304" pitchFamily="18" charset="0"/>
                          <a:cs typeface="Times" panose="02020603050405020304" pitchFamily="18" charset="0"/>
                        </a:rPr>
                        <a:t>BE</a:t>
                      </a:r>
                      <a:endParaRPr lang="it-IT" sz="1800" dirty="0">
                        <a:effectLst/>
                        <a:latin typeface="Times" panose="02020603050405020304" pitchFamily="18" charset="0"/>
                        <a:ea typeface="Times New Roman" panose="02020603050405020304" pitchFamily="18" charset="0"/>
                        <a:cs typeface="Times" panose="02020603050405020304" pitchFamily="18" charset="0"/>
                      </a:endParaRPr>
                    </a:p>
                    <a:p>
                      <a:pPr algn="ctr">
                        <a:lnSpc>
                          <a:spcPct val="150000"/>
                        </a:lnSpc>
                        <a:spcAft>
                          <a:spcPts val="0"/>
                        </a:spcAft>
                      </a:pPr>
                      <a:r>
                        <a:rPr lang="it-IT" sz="180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800" b="1" dirty="0">
                          <a:effectLst/>
                          <a:latin typeface="Times" panose="02020603050405020304" pitchFamily="18" charset="0"/>
                          <a:ea typeface="Times New Roman" panose="02020603050405020304" pitchFamily="18" charset="0"/>
                          <a:cs typeface="Times" panose="02020603050405020304" pitchFamily="18" charset="0"/>
                        </a:rPr>
                        <a:t>BE / </a:t>
                      </a:r>
                      <a:r>
                        <a:rPr lang="it-IT" sz="1800" b="0" dirty="0">
                          <a:effectLst/>
                          <a:latin typeface="Times" panose="02020603050405020304" pitchFamily="18" charset="0"/>
                          <a:ea typeface="Times New Roman" panose="02020603050405020304" pitchFamily="18" charset="0"/>
                          <a:cs typeface="Times" panose="02020603050405020304" pitchFamily="18" charset="0"/>
                        </a:rPr>
                        <a:t>HAVE</a:t>
                      </a:r>
                      <a:r>
                        <a:rPr lang="it-IT" sz="1800" dirty="0">
                          <a:effectLst/>
                          <a:latin typeface="Times" panose="02020603050405020304" pitchFamily="18" charset="0"/>
                          <a:ea typeface="Times New Roman" panose="02020603050405020304" pitchFamily="18" charset="0"/>
                          <a:cs typeface="Times"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800" b="1" dirty="0">
                          <a:effectLst/>
                          <a:latin typeface="Times" panose="02020603050405020304" pitchFamily="18" charset="0"/>
                          <a:ea typeface="Times New Roman" panose="02020603050405020304" pitchFamily="18" charset="0"/>
                          <a:cs typeface="Times" panose="02020603050405020304" pitchFamily="18" charset="0"/>
                        </a:rPr>
                        <a:t>BE / </a:t>
                      </a:r>
                      <a:r>
                        <a:rPr lang="it-IT" sz="180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80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it-IT" sz="1800" dirty="0">
                          <a:effectLst/>
                          <a:latin typeface="Times" panose="02020603050405020304" pitchFamily="18" charset="0"/>
                          <a:ea typeface="Times New Roman" panose="02020603050405020304" pitchFamily="18" charset="0"/>
                          <a:cs typeface="Times" panose="02020603050405020304" pitchFamily="18" charset="0"/>
                        </a:rPr>
                        <a:t>HAVE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24505"/>
                  </a:ext>
                </a:extLst>
              </a:tr>
            </a:tbl>
          </a:graphicData>
        </a:graphic>
      </p:graphicFrame>
      <p:sp>
        <p:nvSpPr>
          <p:cNvPr id="4" name="TextBox 3">
            <a:extLst>
              <a:ext uri="{FF2B5EF4-FFF2-40B4-BE49-F238E27FC236}">
                <a16:creationId xmlns:a16="http://schemas.microsoft.com/office/drawing/2014/main" id="{F927D9FD-E4E0-42C0-8D6B-44C4D7CB480B}"/>
              </a:ext>
            </a:extLst>
          </p:cNvPr>
          <p:cNvSpPr txBox="1"/>
          <p:nvPr/>
        </p:nvSpPr>
        <p:spPr>
          <a:xfrm>
            <a:off x="1241424" y="1754155"/>
            <a:ext cx="2145139" cy="400110"/>
          </a:xfrm>
          <a:prstGeom prst="rect">
            <a:avLst/>
          </a:prstGeom>
          <a:noFill/>
        </p:spPr>
        <p:txBody>
          <a:bodyPr wrap="none" rtlCol="0">
            <a:spAutoFit/>
          </a:bodyPr>
          <a:lstStyle/>
          <a:p>
            <a:pPr algn="just">
              <a:spcAft>
                <a:spcPts val="0"/>
              </a:spcAft>
            </a:pPr>
            <a:r>
              <a:rPr lang="en-GB" sz="2000" b="1" dirty="0">
                <a:effectLst/>
                <a:latin typeface="Times New Roman" panose="02020603050405020304" pitchFamily="18" charset="0"/>
                <a:ea typeface="MS Mincho" panose="02020609040205080304" pitchFamily="49" charset="-128"/>
              </a:rPr>
              <a:t>[ + </a:t>
            </a:r>
            <a:r>
              <a:rPr lang="en-GB" sz="2000" b="1" dirty="0" err="1">
                <a:effectLst/>
                <a:latin typeface="Times New Roman" panose="02020603050405020304" pitchFamily="18" charset="0"/>
                <a:ea typeface="MS Mincho" panose="02020609040205080304" pitchFamily="49" charset="-128"/>
              </a:rPr>
              <a:t>Unaccusative</a:t>
            </a:r>
            <a:r>
              <a:rPr lang="en-GB" sz="2000" b="1" dirty="0">
                <a:effectLst/>
                <a:latin typeface="Times New Roman" panose="02020603050405020304" pitchFamily="18" charset="0"/>
                <a:ea typeface="MS Mincho" panose="02020609040205080304" pitchFamily="49" charset="-128"/>
              </a:rPr>
              <a:t> ]</a:t>
            </a:r>
          </a:p>
        </p:txBody>
      </p:sp>
      <p:sp>
        <p:nvSpPr>
          <p:cNvPr id="5" name="TextBox 4">
            <a:extLst>
              <a:ext uri="{FF2B5EF4-FFF2-40B4-BE49-F238E27FC236}">
                <a16:creationId xmlns:a16="http://schemas.microsoft.com/office/drawing/2014/main" id="{CF3B176D-A218-4C8A-817D-9E854557D5A3}"/>
              </a:ext>
            </a:extLst>
          </p:cNvPr>
          <p:cNvSpPr txBox="1"/>
          <p:nvPr/>
        </p:nvSpPr>
        <p:spPr>
          <a:xfrm>
            <a:off x="8948822" y="1754155"/>
            <a:ext cx="1838965" cy="400110"/>
          </a:xfrm>
          <a:prstGeom prst="rect">
            <a:avLst/>
          </a:prstGeom>
          <a:noFill/>
        </p:spPr>
        <p:txBody>
          <a:bodyPr wrap="none" rtlCol="0">
            <a:spAutoFit/>
          </a:bodyPr>
          <a:lstStyle/>
          <a:p>
            <a:pPr algn="just">
              <a:spcAft>
                <a:spcPts val="0"/>
              </a:spcAft>
            </a:pPr>
            <a:r>
              <a:rPr lang="en-GB" sz="2000" b="1" dirty="0">
                <a:effectLst/>
                <a:latin typeface="Times New Roman" panose="02020603050405020304" pitchFamily="18" charset="0"/>
                <a:ea typeface="MS Mincho" panose="02020609040205080304" pitchFamily="49" charset="-128"/>
              </a:rPr>
              <a:t>[ + Unergative]</a:t>
            </a:r>
          </a:p>
        </p:txBody>
      </p:sp>
      <p:sp>
        <p:nvSpPr>
          <p:cNvPr id="6" name="TextBox 5">
            <a:extLst>
              <a:ext uri="{FF2B5EF4-FFF2-40B4-BE49-F238E27FC236}">
                <a16:creationId xmlns:a16="http://schemas.microsoft.com/office/drawing/2014/main" id="{FC410087-0CC7-4944-9BED-9148029A1084}"/>
              </a:ext>
            </a:extLst>
          </p:cNvPr>
          <p:cNvSpPr txBox="1"/>
          <p:nvPr/>
        </p:nvSpPr>
        <p:spPr>
          <a:xfrm>
            <a:off x="1241425" y="937846"/>
            <a:ext cx="8701526" cy="400110"/>
          </a:xfrm>
          <a:prstGeom prst="rect">
            <a:avLst/>
          </a:prstGeom>
          <a:noFill/>
        </p:spPr>
        <p:txBody>
          <a:bodyPr wrap="square" rtlCol="0">
            <a:spAutoFit/>
          </a:bodyPr>
          <a:lstStyle/>
          <a:p>
            <a:pPr algn="just" defTabSz="179388">
              <a:spcAft>
                <a:spcPts val="0"/>
              </a:spcAft>
            </a:pPr>
            <a:r>
              <a:rPr lang="en-US" sz="2000" b="1" dirty="0">
                <a:effectLst/>
                <a:latin typeface="Times New Roman" panose="02020603050405020304" pitchFamily="18" charset="0"/>
                <a:ea typeface="Times New Roman" panose="02020603050405020304" pitchFamily="18" charset="0"/>
              </a:rPr>
              <a:t>Table 2 - Auxiliary selection with intransitive verbs in old Neapolitan</a:t>
            </a:r>
            <a:endParaRPr lang="it-IT" sz="4000" b="1" dirty="0">
              <a:effectLst/>
              <a:latin typeface="Times"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628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11CA82-6F0D-4DDF-9919-4C61A2CA788F}"/>
              </a:ext>
            </a:extLst>
          </p:cNvPr>
          <p:cNvSpPr>
            <a:spLocks noGrp="1"/>
          </p:cNvSpPr>
          <p:nvPr>
            <p:ph type="sldNum" sz="quarter" idx="12"/>
          </p:nvPr>
        </p:nvSpPr>
        <p:spPr/>
        <p:txBody>
          <a:bodyPr/>
          <a:lstStyle/>
          <a:p>
            <a:fld id="{46322E45-FE70-47BE-ACBC-CC91D5BC503A}" type="slidenum">
              <a:rPr lang="en-GB" smtClean="0"/>
              <a:t>28</a:t>
            </a:fld>
            <a:endParaRPr lang="en-GB"/>
          </a:p>
        </p:txBody>
      </p:sp>
      <p:sp>
        <p:nvSpPr>
          <p:cNvPr id="3" name="TextBox 2">
            <a:extLst>
              <a:ext uri="{FF2B5EF4-FFF2-40B4-BE49-F238E27FC236}">
                <a16:creationId xmlns:a16="http://schemas.microsoft.com/office/drawing/2014/main" id="{C3F78050-C989-4329-A91E-128ADC51FCD4}"/>
              </a:ext>
            </a:extLst>
          </p:cNvPr>
          <p:cNvSpPr txBox="1"/>
          <p:nvPr/>
        </p:nvSpPr>
        <p:spPr>
          <a:xfrm>
            <a:off x="442721" y="541176"/>
            <a:ext cx="11377410" cy="5324535"/>
          </a:xfrm>
          <a:prstGeom prst="rect">
            <a:avLst/>
          </a:prstGeom>
          <a:noFill/>
        </p:spPr>
        <p:txBody>
          <a:bodyPr wrap="none" rtlCol="0">
            <a:spAutoFit/>
          </a:bodyPr>
          <a:lstStyle/>
          <a:p>
            <a:pPr defTabSz="179388"/>
            <a:r>
              <a:rPr lang="en-US" sz="2000" b="1" i="1" dirty="0">
                <a:latin typeface="Times New Roman" panose="02020603050405020304" pitchFamily="18" charset="0"/>
                <a:ea typeface="Times New Roman" panose="02020603050405020304" pitchFamily="18" charset="0"/>
              </a:rPr>
              <a:t>5.4 </a:t>
            </a:r>
            <a:r>
              <a:rPr lang="en-US" sz="2000" b="1" i="1" dirty="0">
                <a:effectLst/>
                <a:latin typeface="Times New Roman" panose="02020603050405020304" pitchFamily="18" charset="0"/>
                <a:ea typeface="Times New Roman" panose="02020603050405020304" pitchFamily="18" charset="0"/>
              </a:rPr>
              <a:t> 	Interim summary</a:t>
            </a:r>
          </a:p>
          <a:p>
            <a:pPr defTabSz="179388"/>
            <a:endParaRPr lang="it-IT" sz="2000" b="1" dirty="0">
              <a:effectLst/>
              <a:latin typeface="Times" panose="02020603050405020304" pitchFamily="18" charset="0"/>
              <a:ea typeface="Times New Roman" panose="02020603050405020304" pitchFamily="18" charset="0"/>
            </a:endParaRPr>
          </a:p>
          <a:p>
            <a:pPr lvl="0" defTabSz="179388"/>
            <a:r>
              <a:rPr kumimoji="0" lang="en-US" sz="16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New Roman" panose="02020603050405020304" pitchFamily="18" charset="0"/>
                <a:ea typeface="Times New Roman" panose="02020603050405020304" pitchFamily="18" charset="0"/>
              </a:rPr>
              <a:t>Striking convergence between the synchronic and diachronic implicational relationships among verb </a:t>
            </a:r>
          </a:p>
          <a:p>
            <a:pPr lvl="0" defTabSz="179388"/>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classes on the ASH. The data investigated point to two different changes in progress: </a:t>
            </a:r>
          </a:p>
          <a:p>
            <a:pPr lvl="0" defTabSz="179388"/>
            <a:endParaRPr lang="it-IT" sz="2000" dirty="0">
              <a:effectLst/>
              <a:latin typeface="Times" panose="02020603050405020304" pitchFamily="18" charset="0"/>
              <a:ea typeface="Times New Roman" panose="02020603050405020304" pitchFamily="18" charset="0"/>
            </a:endParaRPr>
          </a:p>
          <a:p>
            <a:pPr lvl="0" defTabSz="179388"/>
            <a:r>
              <a:rPr lang="en-US" sz="2000" i="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	</a:t>
            </a:r>
            <a:r>
              <a:rPr lang="en-US" sz="2000" i="1" dirty="0">
                <a:effectLst/>
                <a:latin typeface="Times New Roman" panose="02020603050405020304" pitchFamily="18" charset="0"/>
                <a:ea typeface="Times New Roman" panose="02020603050405020304" pitchFamily="18" charset="0"/>
              </a:rPr>
              <a:t>Today’s dialects:</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the penetration of BE into a system that only selects HAVE as a perfective </a:t>
            </a:r>
          </a:p>
          <a:p>
            <a:pPr lvl="0" defTabSz="179388"/>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auxiliary (but in the passive and copular constructions), i.e., the (re)introduction of the distinction </a:t>
            </a:r>
          </a:p>
          <a:p>
            <a:pPr defTabSz="179388"/>
            <a:r>
              <a:rPr lang="en-US" sz="2000" dirty="0">
                <a:latin typeface="Times New Roman" panose="02020603050405020304" pitchFamily="18" charset="0"/>
                <a:ea typeface="Times New Roman" panose="02020603050405020304" pitchFamily="18" charset="0"/>
              </a:rPr>
              <a:t>           between two subclasses of intransitives, marked through auxiliary selection;</a:t>
            </a:r>
            <a:endParaRPr lang="it-IT" sz="2000" dirty="0">
              <a:latin typeface="Times" panose="02020603050405020304" pitchFamily="18" charset="0"/>
              <a:ea typeface="Times New Roman" panose="02020603050405020304" pitchFamily="18" charset="0"/>
            </a:endParaRPr>
          </a:p>
          <a:p>
            <a:pPr lvl="0" defTabSz="179388"/>
            <a:endParaRPr lang="en-US" sz="2000" dirty="0">
              <a:effectLst/>
              <a:latin typeface="Times New Roman" panose="02020603050405020304" pitchFamily="18" charset="0"/>
              <a:ea typeface="Times New Roman" panose="02020603050405020304" pitchFamily="18" charset="0"/>
            </a:endParaRPr>
          </a:p>
          <a:p>
            <a:pPr lvl="0" defTabSz="179388"/>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	</a:t>
            </a:r>
            <a:r>
              <a:rPr lang="en-US" sz="2000" i="1" dirty="0">
                <a:effectLst/>
                <a:latin typeface="Times New Roman" panose="02020603050405020304" pitchFamily="18" charset="0"/>
                <a:ea typeface="Times New Roman" panose="02020603050405020304" pitchFamily="18" charset="0"/>
              </a:rPr>
              <a:t>Early vernacular</a:t>
            </a:r>
            <a:r>
              <a:rPr lang="en-US" sz="2000" dirty="0">
                <a:effectLst/>
                <a:latin typeface="Times New Roman" panose="02020603050405020304" pitchFamily="18" charset="0"/>
                <a:ea typeface="Times New Roman" panose="02020603050405020304" pitchFamily="18" charset="0"/>
              </a:rPr>
              <a:t>: the penetration of HAVE  into the functional domains of BE, i.e., the elimination </a:t>
            </a:r>
          </a:p>
          <a:p>
            <a:pPr lvl="0" defTabSz="179388"/>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the distinction between two subclasses of intransitives through auxiliary selection.</a:t>
            </a:r>
          </a:p>
          <a:p>
            <a:pPr lvl="0" defTabSz="179388"/>
            <a:endParaRPr lang="it-IT" sz="2000" dirty="0">
              <a:effectLst/>
              <a:latin typeface="Times" panose="02020603050405020304" pitchFamily="18" charset="0"/>
              <a:ea typeface="Times New Roman" panose="02020603050405020304" pitchFamily="18" charset="0"/>
            </a:endParaRPr>
          </a:p>
          <a:p>
            <a:pPr lvl="0" defTabSz="179388">
              <a:tabLst>
                <a:tab pos="228600" algn="l"/>
              </a:tabLst>
            </a:pPr>
            <a:r>
              <a:rPr kumimoji="0" lang="en-US" sz="16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New Roman" panose="02020603050405020304" pitchFamily="18" charset="0"/>
                <a:ea typeface="Times New Roman" panose="02020603050405020304" pitchFamily="18" charset="0"/>
              </a:rPr>
              <a:t>The two changes appear to proceed in a reverse way, but consistently with the SIH and its implicational </a:t>
            </a:r>
          </a:p>
          <a:p>
            <a:pPr lvl="0" defTabSz="179388">
              <a:tabLst>
                <a:tab pos="228600" algn="l"/>
              </a:tabLs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relationships.</a:t>
            </a:r>
          </a:p>
          <a:p>
            <a:pPr lvl="0" defTabSz="179388">
              <a:tabLst>
                <a:tab pos="228600" algn="l"/>
              </a:tabLst>
            </a:pPr>
            <a:endParaRPr lang="it-IT" sz="2000" dirty="0">
              <a:effectLst/>
              <a:latin typeface="Times" panose="02020603050405020304" pitchFamily="18" charset="0"/>
              <a:ea typeface="Times New Roman" panose="02020603050405020304" pitchFamily="18" charset="0"/>
            </a:endParaRPr>
          </a:p>
          <a:p>
            <a:pPr defTabSz="179388"/>
            <a:r>
              <a:rPr kumimoji="0" lang="en-US" sz="16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b="1" dirty="0">
                <a:effectLst/>
                <a:latin typeface="Times New Roman" panose="02020603050405020304" pitchFamily="18" charset="0"/>
                <a:ea typeface="Times New Roman" panose="02020603050405020304" pitchFamily="18" charset="0"/>
              </a:rPr>
              <a:t>A gradient model of split intransitivity, therefore, appears to offer interesting insights into how </a:t>
            </a:r>
          </a:p>
          <a:p>
            <a:pPr defTabSz="179388"/>
            <a:r>
              <a:rPr lang="en-US" sz="2000" b="1" dirty="0">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a split intransitive system may arise and be cancelled.</a:t>
            </a:r>
            <a:endParaRPr lang="en-GB" sz="20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2997256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B3E4AC-4EC7-4167-A45B-EE2B7823F22C}"/>
              </a:ext>
            </a:extLst>
          </p:cNvPr>
          <p:cNvSpPr>
            <a:spLocks noGrp="1"/>
          </p:cNvSpPr>
          <p:nvPr>
            <p:ph type="sldNum" sz="quarter" idx="12"/>
          </p:nvPr>
        </p:nvSpPr>
        <p:spPr/>
        <p:txBody>
          <a:bodyPr/>
          <a:lstStyle/>
          <a:p>
            <a:fld id="{46322E45-FE70-47BE-ACBC-CC91D5BC503A}" type="slidenum">
              <a:rPr lang="en-GB" smtClean="0"/>
              <a:t>29</a:t>
            </a:fld>
            <a:endParaRPr lang="en-GB"/>
          </a:p>
        </p:txBody>
      </p:sp>
      <p:sp>
        <p:nvSpPr>
          <p:cNvPr id="3" name="TextBox 2">
            <a:extLst>
              <a:ext uri="{FF2B5EF4-FFF2-40B4-BE49-F238E27FC236}">
                <a16:creationId xmlns:a16="http://schemas.microsoft.com/office/drawing/2014/main" id="{C91D5F82-01F1-4D3B-ABE3-CF1B36AEDC4A}"/>
              </a:ext>
            </a:extLst>
          </p:cNvPr>
          <p:cNvSpPr txBox="1"/>
          <p:nvPr/>
        </p:nvSpPr>
        <p:spPr>
          <a:xfrm>
            <a:off x="621104" y="738928"/>
            <a:ext cx="10949792" cy="6555641"/>
          </a:xfrm>
          <a:prstGeom prst="rect">
            <a:avLst/>
          </a:prstGeom>
          <a:noFill/>
        </p:spPr>
        <p:txBody>
          <a:bodyPr wrap="none" rtlCol="0">
            <a:spAutoFit/>
          </a:bodyPr>
          <a:lstStyle/>
          <a:p>
            <a:pPr lvl="0" algn="just" defTabSz="179388">
              <a:spcAft>
                <a:spcPts val="0"/>
              </a:spcAft>
            </a:pPr>
            <a:r>
              <a:rPr kumimoji="0" lang="en-US" sz="16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New Roman" panose="02020603050405020304" pitchFamily="18" charset="0"/>
                <a:ea typeface="Times New Roman" panose="02020603050405020304" pitchFamily="18" charset="0"/>
              </a:rPr>
              <a:t>The spread of HAVE into the BE domains instantiates the partial cancellation of the category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Split Intransitivity (i.e., of the </a:t>
            </a:r>
            <a:r>
              <a:rPr lang="en-US" sz="2000" dirty="0" err="1">
                <a:effectLst/>
                <a:latin typeface="Times New Roman" panose="02020603050405020304" pitchFamily="18" charset="0"/>
                <a:ea typeface="Times New Roman" panose="02020603050405020304" pitchFamily="18" charset="0"/>
              </a:rPr>
              <a:t>Unaccusativity</a:t>
            </a:r>
            <a:r>
              <a:rPr lang="en-US" sz="2000" dirty="0">
                <a:effectLst/>
                <a:latin typeface="Times New Roman" panose="02020603050405020304" pitchFamily="18" charset="0"/>
                <a:ea typeface="Times New Roman" panose="02020603050405020304" pitchFamily="18" charset="0"/>
              </a:rPr>
              <a:t>/</a:t>
            </a:r>
            <a:r>
              <a:rPr lang="en-US" sz="2000" dirty="0" err="1">
                <a:effectLst/>
                <a:latin typeface="Times New Roman" panose="02020603050405020304" pitchFamily="18" charset="0"/>
                <a:ea typeface="Times New Roman" panose="02020603050405020304" pitchFamily="18" charset="0"/>
              </a:rPr>
              <a:t>classS</a:t>
            </a:r>
            <a:r>
              <a:rPr lang="en-US" sz="2000" baseline="-25000" dirty="0" err="1">
                <a:effectLst/>
                <a:latin typeface="Times New Roman" panose="02020603050405020304" pitchFamily="18" charset="0"/>
                <a:ea typeface="Times New Roman" panose="02020603050405020304" pitchFamily="18" charset="0"/>
              </a:rPr>
              <a:t>O</a:t>
            </a:r>
            <a:r>
              <a:rPr lang="en-US" sz="2000" baseline="-25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 Unergativity/class S</a:t>
            </a:r>
            <a:r>
              <a:rPr lang="en-US" sz="2000" baseline="-25000" dirty="0">
                <a:effectLst/>
                <a:latin typeface="Times New Roman" panose="02020603050405020304" pitchFamily="18" charset="0"/>
                <a:ea typeface="Times New Roman" panose="02020603050405020304" pitchFamily="18" charset="0"/>
              </a:rPr>
              <a:t>A</a:t>
            </a:r>
            <a:r>
              <a:rPr lang="en-US" sz="2000" dirty="0">
                <a:effectLst/>
                <a:latin typeface="Times New Roman" panose="02020603050405020304" pitchFamily="18" charset="0"/>
                <a:ea typeface="Times New Roman" panose="02020603050405020304" pitchFamily="18" charset="0"/>
              </a:rPr>
              <a:t>, contrast);</a:t>
            </a:r>
          </a:p>
          <a:p>
            <a:pPr marL="342900" lvl="0" indent="-342900" algn="just" defTabSz="179388">
              <a:spcAft>
                <a:spcPts val="0"/>
              </a:spcAft>
              <a:buFont typeface="Arial" panose="020B0604020202020204" pitchFamily="34" charset="0"/>
              <a:buChar char="•"/>
            </a:pPr>
            <a:endParaRPr lang="en-US" sz="2000" dirty="0">
              <a:latin typeface="Times New Roman" panose="02020603050405020304" pitchFamily="18" charset="0"/>
              <a:ea typeface="Times New Roman" panose="02020603050405020304" pitchFamily="18" charset="0"/>
            </a:endParaRPr>
          </a:p>
          <a:p>
            <a:pPr marL="342900" lvl="0" indent="-342900" algn="just" defTabSz="179388">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 The spread of BE to the detriment of HAVE signals the introduction of the category of Split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Intransitivity (with </a:t>
            </a:r>
            <a:r>
              <a:rPr lang="en-US" sz="2000" dirty="0" err="1">
                <a:effectLst/>
                <a:latin typeface="Times New Roman" panose="02020603050405020304" pitchFamily="18" charset="0"/>
                <a:ea typeface="Times New Roman" panose="02020603050405020304" pitchFamily="18" charset="0"/>
              </a:rPr>
              <a:t>Unaccusativity</a:t>
            </a:r>
            <a:r>
              <a:rPr lang="en-US" sz="2000" dirty="0">
                <a:effectLst/>
                <a:latin typeface="Times New Roman" panose="02020603050405020304" pitchFamily="18" charset="0"/>
                <a:ea typeface="Times New Roman" panose="02020603050405020304" pitchFamily="18" charset="0"/>
              </a:rPr>
              <a:t>/Unergativity viewed as radial categories). </a:t>
            </a:r>
            <a:endParaRPr lang="it-IT" sz="2000" dirty="0">
              <a:effectLst/>
              <a:latin typeface="Times" panose="02020603050405020304" pitchFamily="18" charset="0"/>
              <a:ea typeface="Times New Roman" panose="02020603050405020304" pitchFamily="18" charset="0"/>
            </a:endParaRPr>
          </a:p>
          <a:p>
            <a:pPr algn="just" defTabSz="179388">
              <a:spcAft>
                <a:spcPts val="0"/>
              </a:spcAft>
            </a:pPr>
            <a:r>
              <a:rPr lang="en-US" sz="2000" dirty="0">
                <a:effectLst/>
                <a:latin typeface="Times New Roman" panose="02020603050405020304" pitchFamily="18" charset="0"/>
                <a:ea typeface="Times New Roman" panose="02020603050405020304" pitchFamily="18" charset="0"/>
              </a:rPr>
              <a:t> </a:t>
            </a:r>
            <a:endParaRPr lang="it-IT" sz="2000" dirty="0">
              <a:effectLst/>
              <a:latin typeface="Times" panose="02020603050405020304" pitchFamily="18" charset="0"/>
              <a:ea typeface="Times New Roman" panose="02020603050405020304" pitchFamily="18" charset="0"/>
            </a:endParaRPr>
          </a:p>
          <a:p>
            <a:pPr lvl="0" algn="just" defTabSz="179388">
              <a:spcAft>
                <a:spcPts val="0"/>
              </a:spcAft>
            </a:pPr>
            <a:r>
              <a:rPr kumimoji="0" lang="en-US" sz="16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New Roman" panose="02020603050405020304" pitchFamily="18" charset="0"/>
                <a:ea typeface="Times New Roman" panose="02020603050405020304" pitchFamily="18" charset="0"/>
              </a:rPr>
              <a:t>The changes involving the cancellation and the introduction of the categories of </a:t>
            </a:r>
            <a:r>
              <a:rPr lang="en-US" sz="2000" dirty="0" err="1">
                <a:effectLst/>
                <a:latin typeface="Times New Roman" panose="02020603050405020304" pitchFamily="18" charset="0"/>
                <a:ea typeface="Times New Roman" panose="02020603050405020304" pitchFamily="18" charset="0"/>
              </a:rPr>
              <a:t>Unaccusativity</a:t>
            </a:r>
            <a:r>
              <a:rPr lang="en-US" sz="2000" dirty="0">
                <a:effectLst/>
                <a:latin typeface="Times New Roman" panose="02020603050405020304" pitchFamily="18" charset="0"/>
                <a:ea typeface="Times New Roman" panose="02020603050405020304" pitchFamily="18" charset="0"/>
              </a:rPr>
              <a:t> /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Unergativity follow unidirectional implicational scales radiating from a core or prototype, with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various subclasses of verbs ordered according to their ‘distance’ from the prototype, i.e.,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according to the number and type of criterial features they have. </a:t>
            </a:r>
          </a:p>
          <a:p>
            <a:pPr lvl="0" algn="just" defTabSz="179388">
              <a:spcAft>
                <a:spcPts val="0"/>
              </a:spcAft>
            </a:pPr>
            <a:endParaRPr lang="en-US" sz="2000" i="1" dirty="0">
              <a:effectLst/>
              <a:latin typeface="Times New Roman" panose="02020603050405020304" pitchFamily="18" charset="0"/>
              <a:ea typeface="Times New Roman" panose="02020603050405020304" pitchFamily="18" charset="0"/>
            </a:endParaRPr>
          </a:p>
          <a:p>
            <a:pPr lvl="0" algn="just" defTabSz="179388">
              <a:spcAft>
                <a:spcPts val="0"/>
              </a:spcAft>
            </a:pPr>
            <a:r>
              <a:rPr lang="en-US" sz="2000" i="1" dirty="0">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Hypothesis</a:t>
            </a:r>
            <a:r>
              <a:rPr lang="en-US" sz="2000" dirty="0">
                <a:effectLst/>
                <a:latin typeface="Times New Roman" panose="02020603050405020304" pitchFamily="18" charset="0"/>
                <a:ea typeface="Times New Roman" panose="02020603050405020304" pitchFamily="18" charset="0"/>
              </a:rPr>
              <a:t>: grammatical categories with a radial structure  are introduced starting from their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core, as shown by the penetration of BE into the HAVE domains, but are cancelled starting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from their periphery, as shown by the gradual replacement of BE by HAVE in Old Neapolitan </a:t>
            </a:r>
          </a:p>
          <a:p>
            <a:pPr lvl="0" algn="just" defTabSz="179388">
              <a:spcAft>
                <a:spcPts val="0"/>
              </a:spcAft>
            </a:pPr>
            <a:r>
              <a:rPr lang="en-US" sz="2000" dirty="0">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t>
            </a:r>
            <a:r>
              <a:rPr lang="en-US" sz="1600" dirty="0" err="1">
                <a:effectLst/>
                <a:latin typeface="Times New Roman" panose="02020603050405020304" pitchFamily="18" charset="0"/>
                <a:ea typeface="Times New Roman" panose="02020603050405020304" pitchFamily="18" charset="0"/>
              </a:rPr>
              <a:t>Lazzeroni</a:t>
            </a:r>
            <a:r>
              <a:rPr lang="en-US" sz="1600" dirty="0">
                <a:effectLst/>
                <a:latin typeface="Times New Roman" panose="02020603050405020304" pitchFamily="18" charset="0"/>
                <a:ea typeface="Times New Roman" panose="02020603050405020304" pitchFamily="18" charset="0"/>
              </a:rPr>
              <a:t> 2005: 17)</a:t>
            </a:r>
            <a:r>
              <a:rPr lang="en-US" sz="2000" dirty="0">
                <a:effectLst/>
                <a:latin typeface="Times New Roman" panose="02020603050405020304" pitchFamily="18" charset="0"/>
                <a:ea typeface="Times New Roman" panose="02020603050405020304" pitchFamily="18" charset="0"/>
              </a:rPr>
              <a:t>.</a:t>
            </a:r>
          </a:p>
          <a:p>
            <a:pPr lvl="0" algn="just" defTabSz="179388">
              <a:spcAft>
                <a:spcPts val="0"/>
              </a:spcAft>
            </a:pPr>
            <a:endParaRPr lang="en-US" sz="2000" dirty="0">
              <a:effectLst/>
              <a:latin typeface="Times New Roman" panose="02020603050405020304" pitchFamily="18" charset="0"/>
              <a:ea typeface="Times New Roman" panose="02020603050405020304" pitchFamily="18" charset="0"/>
            </a:endParaRPr>
          </a:p>
          <a:p>
            <a:pPr lvl="0" indent="-342900" defTabSz="179388">
              <a:spcAft>
                <a:spcPts val="0"/>
              </a:spcAft>
              <a:buFont typeface="Symbol" panose="05050102010706020507" pitchFamily="18" charset="2"/>
              <a:buChar char=""/>
            </a:pPr>
            <a:r>
              <a:rPr lang="en-US" sz="2000" b="1" i="1" dirty="0">
                <a:effectLst/>
                <a:latin typeface="Times" panose="02020603050405020304" pitchFamily="18" charset="0"/>
                <a:ea typeface="Times New Roman" panose="02020603050405020304" pitchFamily="18" charset="0"/>
                <a:cs typeface="Times" panose="02020603050405020304" pitchFamily="18" charset="0"/>
              </a:rPr>
              <a:t>Gradience on the SIH:</a:t>
            </a:r>
            <a:r>
              <a:rPr lang="en-US" sz="2000" dirty="0">
                <a:effectLst/>
                <a:latin typeface="Times" panose="02020603050405020304" pitchFamily="18" charset="0"/>
                <a:ea typeface="Times New Roman" panose="02020603050405020304" pitchFamily="18" charset="0"/>
                <a:cs typeface="Times" panose="02020603050405020304" pitchFamily="18" charset="0"/>
              </a:rPr>
              <a:t> variation is systematic and constrained; “it affects only certain verbs </a:t>
            </a:r>
          </a:p>
          <a:p>
            <a:pPr lvl="0" defTabSz="179388">
              <a:spcAft>
                <a:spcPts val="0"/>
              </a:spcAft>
            </a:pPr>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2000" dirty="0">
                <a:effectLst/>
                <a:latin typeface="Times" panose="02020603050405020304" pitchFamily="18" charset="0"/>
                <a:ea typeface="Times New Roman" panose="02020603050405020304" pitchFamily="18" charset="0"/>
                <a:cs typeface="Times" panose="02020603050405020304" pitchFamily="18" charset="0"/>
              </a:rPr>
              <a:t>and coexists with the categorical behavior of other verbs”, reflecting speakers’ linguistic knowledge” </a:t>
            </a:r>
          </a:p>
          <a:p>
            <a:pPr lvl="0" defTabSz="179388">
              <a:spcAft>
                <a:spcPts val="0"/>
              </a:spcAft>
            </a:pPr>
            <a:r>
              <a:rPr lang="en-US" sz="2000" dirty="0">
                <a:latin typeface="Times" panose="02020603050405020304" pitchFamily="18" charset="0"/>
                <a:ea typeface="Times New Roman" panose="02020603050405020304" pitchFamily="18" charset="0"/>
                <a:cs typeface="Times" panose="02020603050405020304" pitchFamily="18" charset="0"/>
              </a:rPr>
              <a:t>		</a:t>
            </a:r>
            <a:r>
              <a:rPr lang="en-US" sz="1600" dirty="0">
                <a:effectLst/>
                <a:latin typeface="Times" panose="02020603050405020304" pitchFamily="18" charset="0"/>
                <a:ea typeface="Times New Roman" panose="02020603050405020304" pitchFamily="18" charset="0"/>
                <a:cs typeface="Times" panose="02020603050405020304" pitchFamily="18" charset="0"/>
              </a:rPr>
              <a:t>(</a:t>
            </a:r>
            <a:r>
              <a:rPr lang="en-US" sz="1600" dirty="0" err="1">
                <a:effectLst/>
                <a:latin typeface="Times" panose="02020603050405020304" pitchFamily="18" charset="0"/>
                <a:ea typeface="Times New Roman" panose="02020603050405020304" pitchFamily="18" charset="0"/>
                <a:cs typeface="Times" panose="02020603050405020304" pitchFamily="18" charset="0"/>
              </a:rPr>
              <a:t>Sorace</a:t>
            </a:r>
            <a:r>
              <a:rPr lang="en-US" sz="1600" dirty="0">
                <a:effectLst/>
                <a:latin typeface="Times" panose="02020603050405020304" pitchFamily="18" charset="0"/>
                <a:ea typeface="Times New Roman" panose="02020603050405020304" pitchFamily="18" charset="0"/>
                <a:cs typeface="Times" panose="02020603050405020304" pitchFamily="18" charset="0"/>
              </a:rPr>
              <a:t> 2011: 70; 2015: 25)</a:t>
            </a:r>
            <a:r>
              <a:rPr lang="en-US" sz="2000" dirty="0">
                <a:effectLst/>
                <a:latin typeface="Times" panose="02020603050405020304" pitchFamily="18" charset="0"/>
                <a:ea typeface="Times New Roman" panose="02020603050405020304" pitchFamily="18" charset="0"/>
                <a:cs typeface="Times" panose="02020603050405020304" pitchFamily="18" charset="0"/>
              </a:rPr>
              <a:t>.</a:t>
            </a:r>
            <a:endParaRPr lang="it-IT" sz="2000" dirty="0">
              <a:effectLst/>
              <a:latin typeface="Times" panose="02020603050405020304" pitchFamily="18" charset="0"/>
              <a:ea typeface="Times New Roman" panose="02020603050405020304" pitchFamily="18" charset="0"/>
              <a:cs typeface="Times" panose="02020603050405020304" pitchFamily="18" charset="0"/>
            </a:endParaRPr>
          </a:p>
          <a:p>
            <a:pPr lvl="0" algn="just" defTabSz="179388">
              <a:spcAft>
                <a:spcPts val="0"/>
              </a:spcAft>
            </a:pPr>
            <a:endParaRPr lang="en-US" sz="2000" dirty="0">
              <a:effectLst/>
              <a:latin typeface="Times New Roman" panose="02020603050405020304" pitchFamily="18" charset="0"/>
              <a:ea typeface="Times New Roman" panose="02020603050405020304" pitchFamily="18" charset="0"/>
            </a:endParaRPr>
          </a:p>
          <a:p>
            <a:pPr lvl="0" algn="just" defTabSz="179388">
              <a:spcAft>
                <a:spcPts val="0"/>
              </a:spcAft>
            </a:pPr>
            <a:endParaRPr lang="it-IT" sz="2000" dirty="0">
              <a:effectLst/>
              <a:latin typeface="Times"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053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81FD65DF-53D0-FB44-BD02-D3177A589F53}"/>
              </a:ext>
            </a:extLst>
          </p:cNvPr>
          <p:cNvSpPr>
            <a:spLocks noGrp="1"/>
          </p:cNvSpPr>
          <p:nvPr>
            <p:ph type="sldNum" sz="quarter" idx="12"/>
          </p:nvPr>
        </p:nvSpPr>
        <p:spPr/>
        <p:txBody>
          <a:bodyPr/>
          <a:lstStyle/>
          <a:p>
            <a:fld id="{46322E45-FE70-47BE-ACBC-CC91D5BC503A}" type="slidenum">
              <a:rPr lang="en-GB" smtClean="0"/>
              <a:t>3</a:t>
            </a:fld>
            <a:endParaRPr lang="en-GB"/>
          </a:p>
        </p:txBody>
      </p:sp>
      <p:sp>
        <p:nvSpPr>
          <p:cNvPr id="3" name="CasellaDiTesto 2">
            <a:extLst>
              <a:ext uri="{FF2B5EF4-FFF2-40B4-BE49-F238E27FC236}">
                <a16:creationId xmlns:a16="http://schemas.microsoft.com/office/drawing/2014/main" id="{D03CF50A-10AD-C542-8FFB-E1D82EC84BC9}"/>
              </a:ext>
            </a:extLst>
          </p:cNvPr>
          <p:cNvSpPr txBox="1"/>
          <p:nvPr/>
        </p:nvSpPr>
        <p:spPr>
          <a:xfrm>
            <a:off x="827893" y="1311084"/>
            <a:ext cx="10972799" cy="4683333"/>
          </a:xfrm>
          <a:prstGeom prst="rect">
            <a:avLst/>
          </a:prstGeom>
          <a:noFill/>
        </p:spPr>
        <p:txBody>
          <a:bodyPr wrap="square" rtlCol="0">
            <a:spAutoFit/>
          </a:bodyPr>
          <a:lstStyle/>
          <a:p>
            <a:pPr algn="just">
              <a:spcAft>
                <a:spcPts val="0"/>
              </a:spcAf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1</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 Argument structure, alignment and voice in Latin</a:t>
            </a:r>
            <a:endParaRPr lang="it-IT" sz="2000" b="1" dirty="0">
              <a:effectLst/>
              <a:latin typeface="Times" pitchFamily="2" charset="0"/>
              <a:ea typeface="Times New Roman" panose="02020603050405020304" pitchFamily="18" charset="0"/>
              <a:cs typeface="Times New Roman" panose="02020603050405020304" pitchFamily="18" charset="0"/>
            </a:endParaRPr>
          </a:p>
          <a:p>
            <a:pPr marL="228600" algn="just">
              <a:lnSpc>
                <a:spcPts val="900"/>
              </a:lnSpc>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itchFamily="2" charset="2"/>
              <a:buChar char=""/>
              <a:tabLst>
                <a:tab pos="228600" algn="l"/>
                <a:tab pos="45720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Latin: a nominative-accusative language: identity of morphological and syntactic marking of A and S (in the nominative case and agreeing with the finite verb), as opposed to O (in the accusative case and lacking agreement with the verb).</a:t>
            </a:r>
          </a:p>
          <a:p>
            <a:pPr marL="342900" lvl="0" indent="-342900" algn="just">
              <a:spcAft>
                <a:spcPts val="0"/>
              </a:spcAft>
              <a:buFont typeface="Symbol" pitchFamily="2" charset="2"/>
              <a:buChar char=""/>
              <a:tabLst>
                <a:tab pos="228600" algn="l"/>
                <a:tab pos="457200" algn="l"/>
              </a:tabLs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Aft>
                <a:spcPts val="600"/>
              </a:spcAft>
              <a:buFont typeface="Symbol" pitchFamily="2" charset="2"/>
              <a:buChar char=""/>
              <a:tabLst>
                <a:tab pos="586740" algn="l"/>
              </a:tabLst>
            </a:pP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Canonical linking of arguments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their grammatical function: </a:t>
            </a:r>
          </a:p>
          <a:p>
            <a:pPr algn="just">
              <a:spcAft>
                <a:spcPts val="600"/>
              </a:spcAft>
              <a:tabLst>
                <a:tab pos="586740" algn="l"/>
              </a:tabLst>
            </a:pP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Active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A/S  occur as subjects;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Passive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marked linking, signaling an O argument as subject:</a:t>
            </a:r>
            <a:endParaRPr lang="it-IT" sz="2000" b="1" i="1" dirty="0">
              <a:effectLst/>
              <a:latin typeface="Times" pitchFamily="2" charset="0"/>
              <a:ea typeface="Times New Roman" panose="02020603050405020304" pitchFamily="18" charset="0"/>
              <a:cs typeface="Times New Roman" panose="02020603050405020304" pitchFamily="18" charset="0"/>
            </a:endParaRPr>
          </a:p>
          <a:p>
            <a:pPr algn="just">
              <a:lnSpc>
                <a:spcPts val="1720"/>
              </a:lnSpc>
              <a:spcAft>
                <a:spcPts val="600"/>
              </a:spcAft>
              <a:tabLst>
                <a:tab pos="586740" algn="l"/>
              </a:tabLst>
            </a:pP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600"/>
              </a:spcAft>
              <a:tabLst>
                <a:tab pos="586740" algn="l"/>
              </a:tabLst>
            </a:pP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Late Latin:</a:t>
            </a:r>
          </a:p>
          <a:p>
            <a:pPr algn="just">
              <a:lnSpc>
                <a:spcPts val="1400"/>
              </a:lnSpc>
              <a:spcAft>
                <a:spcPts val="600"/>
              </a:spcAft>
              <a:tabLst>
                <a:tab pos="586740" algn="l"/>
              </a:tabLst>
            </a:pP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mergence of the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accusative in subject function, the extended accusative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initially with S</a:t>
            </a:r>
            <a:r>
              <a:rPr lang="en-US"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arguments (active alignment) and subsequently with S</a:t>
            </a:r>
            <a:r>
              <a:rPr lang="en-US"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 arguments (neutral alignment). </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ise of a split S </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pattern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in verbal syntax: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pleonastic reflexives (se/</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sibi</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with intransitives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Concomitant </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reorganization of voice distinctions</a:t>
            </a:r>
          </a:p>
        </p:txBody>
      </p:sp>
      <p:sp>
        <p:nvSpPr>
          <p:cNvPr id="4" name="CasellaDiTesto 3">
            <a:extLst>
              <a:ext uri="{FF2B5EF4-FFF2-40B4-BE49-F238E27FC236}">
                <a16:creationId xmlns:a16="http://schemas.microsoft.com/office/drawing/2014/main" id="{531445E6-5D26-F64D-A284-2DE12C365CC3}"/>
              </a:ext>
            </a:extLst>
          </p:cNvPr>
          <p:cNvSpPr txBox="1"/>
          <p:nvPr/>
        </p:nvSpPr>
        <p:spPr>
          <a:xfrm rot="10800000" flipV="1">
            <a:off x="609600" y="603197"/>
            <a:ext cx="10972798" cy="707886"/>
          </a:xfrm>
          <a:prstGeom prst="rect">
            <a:avLst/>
          </a:prstGeom>
          <a:noFill/>
        </p:spPr>
        <p:txBody>
          <a:bodyPr wrap="square" rtlCol="0">
            <a:spAutoFit/>
          </a:bodyPr>
          <a:lstStyle/>
          <a:p>
            <a:pPr algn="just">
              <a:spcAft>
                <a:spcPts val="0"/>
              </a:spcAft>
            </a:pPr>
            <a:r>
              <a:rPr lang="en-GB" sz="2000" b="1" cap="small" dirty="0">
                <a:effectLst/>
                <a:latin typeface="Times New Roman" panose="02020603050405020304" pitchFamily="18" charset="0"/>
                <a:ea typeface="Times New Roman" panose="02020603050405020304" pitchFamily="18" charset="0"/>
                <a:cs typeface="Times New Roman" panose="02020603050405020304" pitchFamily="18" charset="0"/>
              </a:rPr>
              <a:t>Part 1. </a:t>
            </a:r>
            <a:r>
              <a:rPr lang="en-US" sz="2000" b="1" cap="small" dirty="0">
                <a:effectLst/>
                <a:latin typeface="Times New Roman" panose="02020603050405020304" pitchFamily="18" charset="0"/>
                <a:ea typeface="Times New Roman" panose="02020603050405020304" pitchFamily="18" charset="0"/>
                <a:cs typeface="Times New Roman" panose="02020603050405020304" pitchFamily="18" charset="0"/>
              </a:rPr>
              <a:t>Voice, alignment and argument structure in the transition from Latin</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r>
              <a:rPr lang="en-US" sz="2000" b="1" cap="small" dirty="0">
                <a:effectLst/>
                <a:latin typeface="Times New Roman" panose="02020603050405020304" pitchFamily="18" charset="0"/>
                <a:ea typeface="Times New Roman" panose="02020603050405020304" pitchFamily="18" charset="0"/>
                <a:cs typeface="Times New Roman" panose="02020603050405020304" pitchFamily="18" charset="0"/>
              </a:rPr>
              <a:t>                  to Romance</a:t>
            </a:r>
            <a:endParaRPr lang="it-IT" sz="2000" b="1" cap="small" dirty="0">
              <a:latin typeface="Time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294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D57A6E6-C9D0-4EC3-A055-02DB70653E28}"/>
              </a:ext>
            </a:extLst>
          </p:cNvPr>
          <p:cNvSpPr>
            <a:spLocks noGrp="1"/>
          </p:cNvSpPr>
          <p:nvPr>
            <p:ph type="sldNum" sz="quarter" idx="12"/>
          </p:nvPr>
        </p:nvSpPr>
        <p:spPr/>
        <p:txBody>
          <a:bodyPr/>
          <a:lstStyle/>
          <a:p>
            <a:fld id="{46322E45-FE70-47BE-ACBC-CC91D5BC503A}" type="slidenum">
              <a:rPr lang="en-GB" smtClean="0"/>
              <a:t>30</a:t>
            </a:fld>
            <a:endParaRPr lang="en-GB"/>
          </a:p>
        </p:txBody>
      </p:sp>
      <p:sp>
        <p:nvSpPr>
          <p:cNvPr id="3" name="TextBox 2">
            <a:extLst>
              <a:ext uri="{FF2B5EF4-FFF2-40B4-BE49-F238E27FC236}">
                <a16:creationId xmlns:a16="http://schemas.microsoft.com/office/drawing/2014/main" id="{580EBCAA-A939-4F4F-8260-C64A436C18A8}"/>
              </a:ext>
            </a:extLst>
          </p:cNvPr>
          <p:cNvSpPr txBox="1"/>
          <p:nvPr/>
        </p:nvSpPr>
        <p:spPr>
          <a:xfrm>
            <a:off x="2380246" y="2108718"/>
            <a:ext cx="184731" cy="400110"/>
          </a:xfrm>
          <a:prstGeom prst="rect">
            <a:avLst/>
          </a:prstGeom>
          <a:noFill/>
        </p:spPr>
        <p:txBody>
          <a:bodyPr wrap="none" rtlCol="0">
            <a:spAutoFit/>
          </a:bodyPr>
          <a:lstStyle/>
          <a:p>
            <a:pPr algn="just">
              <a:spcAft>
                <a:spcPts val="0"/>
              </a:spcAft>
            </a:pPr>
            <a:endParaRPr lang="en-GB" sz="2000" dirty="0">
              <a:effectLst/>
              <a:latin typeface="Times New Roman" panose="02020603050405020304" pitchFamily="18" charset="0"/>
              <a:ea typeface="MS Mincho" panose="02020609040205080304" pitchFamily="49" charset="-128"/>
            </a:endParaRPr>
          </a:p>
        </p:txBody>
      </p:sp>
      <p:sp>
        <p:nvSpPr>
          <p:cNvPr id="5" name="CasellaDiTesto 4">
            <a:extLst>
              <a:ext uri="{FF2B5EF4-FFF2-40B4-BE49-F238E27FC236}">
                <a16:creationId xmlns:a16="http://schemas.microsoft.com/office/drawing/2014/main" id="{D6688B50-39AB-CC4F-BB73-927C35F54C32}"/>
              </a:ext>
            </a:extLst>
          </p:cNvPr>
          <p:cNvSpPr txBox="1"/>
          <p:nvPr/>
        </p:nvSpPr>
        <p:spPr>
          <a:xfrm>
            <a:off x="636978" y="544286"/>
            <a:ext cx="10858336" cy="4708981"/>
          </a:xfrm>
          <a:prstGeom prst="rect">
            <a:avLst/>
          </a:prstGeom>
          <a:noFill/>
        </p:spPr>
        <p:txBody>
          <a:bodyPr wrap="square" rtlCol="0">
            <a:spAutoFit/>
          </a:bodyPr>
          <a:lstStyle/>
          <a:p>
            <a:pPr algn="just">
              <a:spcAft>
                <a:spcPts val="0"/>
              </a:spcAft>
            </a:pPr>
            <a:r>
              <a:rPr lang="en-GB" sz="2000" b="1" i="1" dirty="0">
                <a:effectLst/>
                <a:latin typeface="Times New Roman" panose="02020603050405020304" pitchFamily="18" charset="0"/>
                <a:ea typeface="Times New Roman" panose="02020603050405020304" pitchFamily="18" charset="0"/>
                <a:cs typeface="Times New Roman" panose="02020603050405020304" pitchFamily="18" charset="0"/>
              </a:rPr>
              <a:t>6. Conclusions</a:t>
            </a:r>
          </a:p>
          <a:p>
            <a:pPr algn="just">
              <a:spcAft>
                <a:spcPts val="0"/>
              </a:spcAft>
            </a:pP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As for the three key questions addressed, the morphosyntactic changes illustrated above show:</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2000" i="1"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GB" sz="2000" i="1" dirty="0">
                <a:latin typeface="Times New Roman" panose="02020603050405020304" pitchFamily="18" charset="0"/>
                <a:ea typeface="Times New Roman" panose="02020603050405020304" pitchFamily="18" charset="0"/>
                <a:cs typeface="Times New Roman" panose="02020603050405020304" pitchFamily="18" charset="0"/>
              </a:rPr>
              <a:t>T</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he relevance of diachronic data for synchronic models</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at times mirrored in cases of synchronic variation, as witnessed in (Italo-)Romance varieties for pleonastic reflexives and auxiliary selection. Diachronic data </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may also provide novel evidence</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(from a different dimension) </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supporting theoretical claims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(e.g.,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the distinction between universal (semantic) and language specific (syntactic) aspects of linking), as well as pointing to the need for a the revision of some aspects of synchronic models (e.g., </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core </a:t>
            </a:r>
            <a:r>
              <a:rPr lang="en-GB" sz="2000" dirty="0" err="1">
                <a:latin typeface="Times New Roman" panose="02020603050405020304" pitchFamily="18" charset="0"/>
                <a:ea typeface="Times New Roman" panose="02020603050405020304" pitchFamily="18" charset="0"/>
                <a:cs typeface="Times New Roman" panose="02020603050405020304" pitchFamily="18" charset="0"/>
              </a:rPr>
              <a:t>unaccusativity</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 instantiated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in Late Latin and in some southern Italo-Romance varieties by telic change of state verbs, unlike telic change of location verbs, which display variation for the phenomena considered).</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endParaRPr lang="it-IT" sz="20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244351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384904AB-994F-DB43-B0C3-6961C1E2AFA3}"/>
              </a:ext>
            </a:extLst>
          </p:cNvPr>
          <p:cNvSpPr>
            <a:spLocks noGrp="1"/>
          </p:cNvSpPr>
          <p:nvPr>
            <p:ph type="sldNum" sz="quarter" idx="12"/>
          </p:nvPr>
        </p:nvSpPr>
        <p:spPr/>
        <p:txBody>
          <a:bodyPr/>
          <a:lstStyle/>
          <a:p>
            <a:fld id="{46322E45-FE70-47BE-ACBC-CC91D5BC503A}" type="slidenum">
              <a:rPr lang="en-GB" smtClean="0"/>
              <a:t>31</a:t>
            </a:fld>
            <a:endParaRPr lang="en-GB"/>
          </a:p>
        </p:txBody>
      </p:sp>
      <p:sp>
        <p:nvSpPr>
          <p:cNvPr id="3" name="CasellaDiTesto 2">
            <a:extLst>
              <a:ext uri="{FF2B5EF4-FFF2-40B4-BE49-F238E27FC236}">
                <a16:creationId xmlns:a16="http://schemas.microsoft.com/office/drawing/2014/main" id="{15FA8282-8A89-074A-9504-3D7602DDE682}"/>
              </a:ext>
            </a:extLst>
          </p:cNvPr>
          <p:cNvSpPr txBox="1"/>
          <p:nvPr/>
        </p:nvSpPr>
        <p:spPr>
          <a:xfrm>
            <a:off x="908538" y="1468628"/>
            <a:ext cx="10635343" cy="4093428"/>
          </a:xfrm>
          <a:prstGeom prst="rect">
            <a:avLst/>
          </a:prstGeom>
          <a:noFill/>
        </p:spPr>
        <p:txBody>
          <a:bodyPr wrap="square" rtlCol="0">
            <a:spAutoFit/>
          </a:bodyPr>
          <a:lstStyle/>
          <a:p>
            <a:pPr marL="342900" indent="-342900" algn="just">
              <a:buFont typeface="Arial" panose="020B0604020202020204" pitchFamily="34" charset="0"/>
              <a:buChar char="•"/>
            </a:pP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GB" sz="2000" i="1" dirty="0">
                <a:latin typeface="Times New Roman" panose="02020603050405020304" pitchFamily="18" charset="0"/>
                <a:ea typeface="Times New Roman" panose="02020603050405020304" pitchFamily="18" charset="0"/>
                <a:cs typeface="Times New Roman" panose="02020603050405020304" pitchFamily="18" charset="0"/>
              </a:rPr>
              <a:t>urrent models and tools</a:t>
            </a:r>
            <a:r>
              <a:rPr lang="en-GB" sz="2000" dirty="0">
                <a:latin typeface="Times New Roman" panose="02020603050405020304" pitchFamily="18" charset="0"/>
                <a:ea typeface="Times New Roman" panose="02020603050405020304" pitchFamily="18" charset="0"/>
                <a:cs typeface="Times New Roman" panose="02020603050405020304" pitchFamily="18" charset="0"/>
              </a:rPr>
              <a:t>, originally established on synchronic data (e.g., the two-phase linking of RRG and the SIH, initially put forward to account for the acquisitional path of perfective auxiliaries in Italian L2), allow us to organize and interpret diachronic and synchronic variation, detecting at times patterns of change in progress, as for the cancellation and reintroduction of a split intransitive system marked through auxiliary selection in the southern Italo-Romance investigated and for the introduction of a split S system marked through the accusative and dative reflexive markers in Late Latin.</a:t>
            </a:r>
            <a:endParaRPr lang="it-IT" sz="2000" dirty="0">
              <a:latin typeface="Times" pitchFamily="2" charset="0"/>
              <a:ea typeface="Times New Roman" panose="02020603050405020304" pitchFamily="18" charset="0"/>
              <a:cs typeface="Times New Roman" panose="02020603050405020304" pitchFamily="18" charset="0"/>
            </a:endParaRPr>
          </a:p>
          <a:p>
            <a:pPr algn="just">
              <a:spcAft>
                <a:spcPts val="0"/>
              </a:spcAft>
            </a:pP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spcAft>
                <a:spcPts val="0"/>
              </a:spcAft>
              <a:buFont typeface="Arial" panose="020B0604020202020204" pitchFamily="34" charset="0"/>
              <a:buChar char="•"/>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The morphosyntactic changes investigated cover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aspects of alignment changes in the transition from Latin to Romance, revealing paths of development that might have analogous counterparts in other languages and that might have not been detected without the tools of current theorizing.</a:t>
            </a:r>
            <a:endParaRPr lang="en-GB"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endParaRPr lang="it-IT" sz="20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088308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74D22F-8524-4E52-A9F7-F24E00B45FBA}"/>
              </a:ext>
            </a:extLst>
          </p:cNvPr>
          <p:cNvSpPr>
            <a:spLocks noGrp="1"/>
          </p:cNvSpPr>
          <p:nvPr>
            <p:ph type="sldNum" sz="quarter" idx="12"/>
          </p:nvPr>
        </p:nvSpPr>
        <p:spPr/>
        <p:txBody>
          <a:bodyPr/>
          <a:lstStyle/>
          <a:p>
            <a:fld id="{46322E45-FE70-47BE-ACBC-CC91D5BC503A}" type="slidenum">
              <a:rPr lang="en-GB" smtClean="0"/>
              <a:t>32</a:t>
            </a:fld>
            <a:endParaRPr lang="en-GB"/>
          </a:p>
        </p:txBody>
      </p:sp>
      <p:sp>
        <p:nvSpPr>
          <p:cNvPr id="3" name="TextBox 2">
            <a:extLst>
              <a:ext uri="{FF2B5EF4-FFF2-40B4-BE49-F238E27FC236}">
                <a16:creationId xmlns:a16="http://schemas.microsoft.com/office/drawing/2014/main" id="{4A42B778-38F2-4AB1-B9A2-FF56A4644418}"/>
              </a:ext>
            </a:extLst>
          </p:cNvPr>
          <p:cNvSpPr txBox="1"/>
          <p:nvPr/>
        </p:nvSpPr>
        <p:spPr>
          <a:xfrm>
            <a:off x="512292" y="845046"/>
            <a:ext cx="11560857" cy="5109091"/>
          </a:xfrm>
          <a:prstGeom prst="rect">
            <a:avLst/>
          </a:prstGeom>
          <a:noFill/>
        </p:spPr>
        <p:txBody>
          <a:bodyPr wrap="none" rtlCol="0">
            <a:spAutoFit/>
          </a:bodyPr>
          <a:lstStyle/>
          <a:p>
            <a:pPr defTabSz="179388"/>
            <a:r>
              <a:rPr lang="en-GB" sz="1400" dirty="0">
                <a:effectLst/>
                <a:latin typeface="Times New Roman" panose="02020603050405020304" pitchFamily="18" charset="0"/>
                <a:ea typeface="Times New Roman" panose="02020603050405020304" pitchFamily="18" charset="0"/>
              </a:rPr>
              <a:t>Bentley, D. 2006</a:t>
            </a:r>
            <a:r>
              <a:rPr lang="en-GB" sz="1400" dirty="0">
                <a:latin typeface="Times New Roman" panose="02020603050405020304" pitchFamily="18" charset="0"/>
                <a:ea typeface="Times New Roman" panose="02020603050405020304" pitchFamily="18" charset="0"/>
              </a:rPr>
              <a:t>.</a:t>
            </a:r>
            <a:r>
              <a:rPr lang="en-GB" sz="1400" dirty="0">
                <a:effectLst/>
                <a:latin typeface="Times New Roman" panose="02020603050405020304" pitchFamily="18" charset="0"/>
                <a:ea typeface="Times New Roman" panose="02020603050405020304" pitchFamily="18" charset="0"/>
              </a:rPr>
              <a:t> </a:t>
            </a:r>
            <a:r>
              <a:rPr lang="en-GB" sz="1400" i="1" dirty="0">
                <a:effectLst/>
                <a:latin typeface="Times New Roman" panose="02020603050405020304" pitchFamily="18" charset="0"/>
                <a:ea typeface="Times New Roman" panose="02020603050405020304" pitchFamily="18" charset="0"/>
              </a:rPr>
              <a:t>Split intransitivity in Italian</a:t>
            </a:r>
            <a:r>
              <a:rPr lang="en-GB" sz="1400" dirty="0">
                <a:effectLst/>
                <a:latin typeface="Times New Roman" panose="02020603050405020304" pitchFamily="18" charset="0"/>
                <a:ea typeface="Times New Roman" panose="02020603050405020304" pitchFamily="18" charset="0"/>
              </a:rPr>
              <a:t>, Berlin: Mouton de Gruyter.</a:t>
            </a:r>
            <a:endParaRPr lang="it-IT" sz="1400" dirty="0">
              <a:effectLst/>
              <a:latin typeface="Times" panose="02020603050405020304" pitchFamily="18" charset="0"/>
              <a:ea typeface="Times New Roman" panose="02020603050405020304" pitchFamily="18" charset="0"/>
            </a:endParaRPr>
          </a:p>
          <a:p>
            <a:pPr defTabSz="179388"/>
            <a:r>
              <a:rPr lang="en-GB" sz="1400" dirty="0">
                <a:effectLst/>
                <a:latin typeface="Times New Roman" panose="02020603050405020304" pitchFamily="18" charset="0"/>
                <a:ea typeface="Times New Roman" panose="02020603050405020304" pitchFamily="18" charset="0"/>
              </a:rPr>
              <a:t>Bentley, D. &amp; T..</a:t>
            </a:r>
            <a:r>
              <a:rPr lang="en-GB" sz="1400" dirty="0" err="1">
                <a:effectLst/>
                <a:latin typeface="Times New Roman" panose="02020603050405020304" pitchFamily="18" charset="0"/>
                <a:ea typeface="Times New Roman" panose="02020603050405020304" pitchFamily="18" charset="0"/>
              </a:rPr>
              <a:t>Eythorsson</a:t>
            </a:r>
            <a:r>
              <a:rPr lang="en-GB" sz="1400" dirty="0">
                <a:latin typeface="Times New Roman" panose="02020603050405020304" pitchFamily="18" charset="0"/>
                <a:ea typeface="Times New Roman" panose="02020603050405020304" pitchFamily="18" charset="0"/>
              </a:rPr>
              <a:t>. </a:t>
            </a:r>
            <a:r>
              <a:rPr lang="en-GB" sz="1400" dirty="0">
                <a:effectLst/>
                <a:latin typeface="Times New Roman" panose="02020603050405020304" pitchFamily="18" charset="0"/>
                <a:ea typeface="Times New Roman" panose="02020603050405020304" pitchFamily="18" charset="0"/>
              </a:rPr>
              <a:t>2001. </a:t>
            </a:r>
            <a:r>
              <a:rPr lang="en-GB" sz="1400" i="1" dirty="0">
                <a:effectLst/>
                <a:latin typeface="Times New Roman" panose="02020603050405020304" pitchFamily="18" charset="0"/>
                <a:ea typeface="Times New Roman" panose="02020603050405020304" pitchFamily="18" charset="0"/>
              </a:rPr>
              <a:t>Alternation according to person in Italo- Romance</a:t>
            </a:r>
            <a:r>
              <a:rPr lang="en-GB" sz="1400" dirty="0">
                <a:effectLst/>
                <a:latin typeface="Times New Roman" panose="02020603050405020304" pitchFamily="18" charset="0"/>
                <a:ea typeface="Times New Roman" panose="02020603050405020304" pitchFamily="18" charset="0"/>
              </a:rPr>
              <a:t>, in L. Brinton (ed) </a:t>
            </a:r>
            <a:r>
              <a:rPr lang="en-GB" sz="1400" i="1" dirty="0">
                <a:effectLst/>
                <a:latin typeface="Times New Roman" panose="02020603050405020304" pitchFamily="18" charset="0"/>
                <a:ea typeface="Times New Roman" panose="02020603050405020304" pitchFamily="18" charset="0"/>
              </a:rPr>
              <a:t>Historical Linguistics 1999. Selected Papers </a:t>
            </a:r>
          </a:p>
          <a:p>
            <a:pPr defTabSz="179388"/>
            <a:r>
              <a:rPr lang="en-GB" sz="1400" i="1" dirty="0">
                <a:latin typeface="Times New Roman" panose="02020603050405020304" pitchFamily="18" charset="0"/>
                <a:ea typeface="Times New Roman" panose="02020603050405020304" pitchFamily="18" charset="0"/>
              </a:rPr>
              <a:t>		</a:t>
            </a:r>
            <a:r>
              <a:rPr lang="en-GB" sz="1400" i="1" dirty="0">
                <a:effectLst/>
                <a:latin typeface="Times New Roman" panose="02020603050405020304" pitchFamily="18" charset="0"/>
                <a:ea typeface="Times New Roman" panose="02020603050405020304" pitchFamily="18" charset="0"/>
              </a:rPr>
              <a:t>from the 14thInternational Conference on Historical Linguistics </a:t>
            </a:r>
            <a:r>
              <a:rPr lang="en-GB" sz="1400" dirty="0">
                <a:effectLst/>
                <a:latin typeface="Times New Roman" panose="02020603050405020304" pitchFamily="18" charset="0"/>
                <a:ea typeface="Times New Roman" panose="02020603050405020304" pitchFamily="18" charset="0"/>
              </a:rPr>
              <a:t>(Vancouver 9-13 August1999), Amsterdam:</a:t>
            </a:r>
            <a:r>
              <a:rPr lang="en-GB" sz="1400" i="1" dirty="0">
                <a:effectLst/>
                <a:latin typeface="Times New Roman" panose="02020603050405020304" pitchFamily="18" charset="0"/>
                <a:ea typeface="Times New Roman" panose="02020603050405020304" pitchFamily="18" charset="0"/>
              </a:rPr>
              <a:t> </a:t>
            </a:r>
            <a:r>
              <a:rPr lang="en-GB" sz="1400" dirty="0" err="1">
                <a:effectLst/>
                <a:latin typeface="Times New Roman" panose="02020603050405020304" pitchFamily="18" charset="0"/>
                <a:ea typeface="Times New Roman" panose="02020603050405020304" pitchFamily="18" charset="0"/>
              </a:rPr>
              <a:t>Benjamins</a:t>
            </a:r>
            <a:r>
              <a:rPr lang="en-GB" sz="1400" dirty="0">
                <a:effectLst/>
                <a:latin typeface="Times New Roman" panose="02020603050405020304" pitchFamily="18" charset="0"/>
                <a:ea typeface="Times New Roman" panose="02020603050405020304" pitchFamily="18" charset="0"/>
              </a:rPr>
              <a:t>, 63-74.</a:t>
            </a:r>
            <a:endParaRPr lang="it-IT" sz="1400" dirty="0">
              <a:effectLst/>
              <a:latin typeface="Times" panose="02020603050405020304" pitchFamily="18" charset="0"/>
              <a:ea typeface="Times New Roman" panose="02020603050405020304" pitchFamily="18" charset="0"/>
            </a:endParaRPr>
          </a:p>
          <a:p>
            <a:pPr defTabSz="179388"/>
            <a:r>
              <a:rPr lang="it-IT" sz="1400" dirty="0" err="1">
                <a:effectLst/>
                <a:latin typeface="Times New Roman" panose="02020603050405020304" pitchFamily="18" charset="0"/>
                <a:ea typeface="Cambria" panose="02040503050406030204" pitchFamily="18" charset="0"/>
                <a:cs typeface="Times New Roman" panose="02020603050405020304" pitchFamily="18" charset="0"/>
              </a:rPr>
              <a:t>Bonnet</a:t>
            </a:r>
            <a:r>
              <a:rPr lang="it-IT" sz="1400" dirty="0">
                <a:effectLst/>
                <a:latin typeface="Times New Roman" panose="02020603050405020304" pitchFamily="18" charset="0"/>
                <a:ea typeface="Cambria" panose="02040503050406030204" pitchFamily="18" charset="0"/>
                <a:cs typeface="Times New Roman" panose="02020603050405020304" pitchFamily="18" charset="0"/>
              </a:rPr>
              <a:t>, M. 1890. </a:t>
            </a:r>
            <a:r>
              <a:rPr lang="en-GB" sz="1400" i="1" dirty="0">
                <a:effectLst/>
                <a:latin typeface="Times New Roman" panose="02020603050405020304" pitchFamily="18" charset="0"/>
                <a:ea typeface="Cambria" panose="02040503050406030204" pitchFamily="18" charset="0"/>
                <a:cs typeface="Times New Roman" panose="02020603050405020304" pitchFamily="18" charset="0"/>
              </a:rPr>
              <a:t>Le Latin de Grégoire de Tours, </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Paris: Hachette</a:t>
            </a:r>
            <a:r>
              <a:rPr lang="en-GB" sz="1800" dirty="0">
                <a:effectLst/>
                <a:latin typeface="Times New Roman" panose="02020603050405020304" pitchFamily="18" charset="0"/>
                <a:ea typeface="Cambria" panose="02040503050406030204" pitchFamily="18" charset="0"/>
                <a:cs typeface="Times New Roman" panose="02020603050405020304" pitchFamily="18" charset="0"/>
              </a:rPr>
              <a:t>.</a:t>
            </a:r>
            <a:endParaRPr lang="it-IT" sz="1400" dirty="0">
              <a:effectLst/>
              <a:latin typeface="Times" panose="02020603050405020304" pitchFamily="18" charset="0"/>
              <a:ea typeface="Times New Roman" panose="02020603050405020304" pitchFamily="18" charset="0"/>
            </a:endParaRPr>
          </a:p>
          <a:p>
            <a:pPr defTabSz="179388"/>
            <a:r>
              <a:rPr lang="it-IT" sz="1400" dirty="0" err="1">
                <a:effectLst/>
                <a:latin typeface="Times New Roman" panose="02020603050405020304" pitchFamily="18" charset="0"/>
                <a:ea typeface="Times New Roman" panose="02020603050405020304" pitchFamily="18" charset="0"/>
              </a:rPr>
              <a:t>Cennamo</a:t>
            </a:r>
            <a:r>
              <a:rPr lang="it-IT" sz="1400" dirty="0">
                <a:effectLst/>
                <a:latin typeface="Times New Roman" panose="02020603050405020304" pitchFamily="18" charset="0"/>
                <a:ea typeface="Times New Roman" panose="02020603050405020304" pitchFamily="18" charset="0"/>
              </a:rPr>
              <a:t>, M. </a:t>
            </a:r>
            <a:r>
              <a:rPr lang="en-GB" sz="1400" dirty="0">
                <a:effectLst/>
                <a:latin typeface="Times New Roman" panose="02020603050405020304" pitchFamily="18" charset="0"/>
                <a:ea typeface="Arial Unicode MS" panose="020B0604020202020204" pitchFamily="34" charset="-128"/>
                <a:cs typeface="Arial Unicode MS" panose="020B0604020202020204" pitchFamily="34" charset="-128"/>
              </a:rPr>
              <a:t>1999. Late Latin pleonastic reflexives and the </a:t>
            </a:r>
            <a:r>
              <a:rPr lang="en-GB" sz="1400" dirty="0" err="1">
                <a:effectLst/>
                <a:latin typeface="Times New Roman" panose="02020603050405020304" pitchFamily="18" charset="0"/>
                <a:ea typeface="Arial Unicode MS" panose="020B0604020202020204" pitchFamily="34" charset="-128"/>
                <a:cs typeface="Arial Unicode MS" panose="020B0604020202020204" pitchFamily="34" charset="-128"/>
              </a:rPr>
              <a:t>Unaccusative</a:t>
            </a:r>
            <a:r>
              <a:rPr lang="en-GB" sz="1400" dirty="0">
                <a:effectLst/>
                <a:latin typeface="Times New Roman" panose="02020603050405020304" pitchFamily="18" charset="0"/>
                <a:ea typeface="Arial Unicode MS" panose="020B0604020202020204" pitchFamily="34" charset="-128"/>
                <a:cs typeface="Arial Unicode MS" panose="020B0604020202020204" pitchFamily="34" charset="-128"/>
              </a:rPr>
              <a:t> hypothesis. </a:t>
            </a:r>
            <a:r>
              <a:rPr lang="en-GB" sz="1400" i="1" dirty="0">
                <a:effectLst/>
                <a:latin typeface="Times New Roman" panose="02020603050405020304" pitchFamily="18" charset="0"/>
                <a:ea typeface="Arial Unicode MS" panose="020B0604020202020204" pitchFamily="34" charset="-128"/>
                <a:cs typeface="Arial Unicode MS" panose="020B0604020202020204" pitchFamily="34" charset="-128"/>
              </a:rPr>
              <a:t>Transaction of the Philological Society</a:t>
            </a:r>
            <a:r>
              <a:rPr lang="en-GB" sz="1400" dirty="0">
                <a:effectLst/>
                <a:latin typeface="Times New Roman" panose="02020603050405020304" pitchFamily="18" charset="0"/>
                <a:ea typeface="Arial Unicode MS" panose="020B0604020202020204" pitchFamily="34" charset="-128"/>
                <a:cs typeface="Arial Unicode MS" panose="020B0604020202020204" pitchFamily="34" charset="-128"/>
              </a:rPr>
              <a:t> 97.1: 103</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a:t>
            </a:r>
            <a:r>
              <a:rPr lang="en-GB" sz="1400" dirty="0">
                <a:effectLst/>
                <a:latin typeface="Times New Roman" panose="02020603050405020304" pitchFamily="18" charset="0"/>
                <a:ea typeface="Arial Unicode MS" panose="020B0604020202020204" pitchFamily="34" charset="-128"/>
                <a:cs typeface="Arial Unicode MS" panose="020B0604020202020204" pitchFamily="34" charset="-128"/>
              </a:rPr>
              <a:t>50.</a:t>
            </a:r>
          </a:p>
          <a:p>
            <a:pPr defTabSz="179388"/>
            <a:r>
              <a:rPr lang="en-GB" sz="1400" dirty="0">
                <a:latin typeface="Times New Roman" panose="02020603050405020304" pitchFamily="18" charset="0"/>
                <a:ea typeface="Arial Unicode MS" panose="020B0604020202020204" pitchFamily="34" charset="-128"/>
                <a:cs typeface="Arial Unicode MS" panose="020B0604020202020204" pitchFamily="34" charset="-128"/>
              </a:rPr>
              <a:t>___ 2000. Patterns of ‘active’ syntax in Late Latin pleonastic reflexives,. In </a:t>
            </a:r>
            <a:r>
              <a:rPr lang="en-GB" sz="1400" dirty="0" err="1">
                <a:latin typeface="Times New Roman" panose="02020603050405020304" pitchFamily="18" charset="0"/>
                <a:ea typeface="Arial Unicode MS" panose="020B0604020202020204" pitchFamily="34" charset="-128"/>
                <a:cs typeface="Arial Unicode MS" panose="020B0604020202020204" pitchFamily="34" charset="-128"/>
              </a:rPr>
              <a:t>J.Ch</a:t>
            </a:r>
            <a:r>
              <a:rPr lang="en-GB" sz="1400" dirty="0">
                <a:latin typeface="Times New Roman" panose="02020603050405020304" pitchFamily="18" charset="0"/>
                <a:ea typeface="Arial Unicode MS" panose="020B0604020202020204" pitchFamily="34" charset="-128"/>
                <a:cs typeface="Arial Unicode MS" panose="020B0604020202020204" pitchFamily="34" charset="-128"/>
              </a:rPr>
              <a:t>. Smith &amp; D. Bentley (eds), Historical Linguistics 1995. Vol 1, </a:t>
            </a:r>
          </a:p>
          <a:p>
            <a:pPr defTabSz="179388"/>
            <a:r>
              <a:rPr lang="en-GB" sz="1400" dirty="0">
                <a:latin typeface="Times New Roman" panose="02020603050405020304" pitchFamily="18" charset="0"/>
                <a:ea typeface="Arial Unicode MS" panose="020B0604020202020204" pitchFamily="34" charset="-128"/>
                <a:cs typeface="Arial Unicode MS" panose="020B0604020202020204" pitchFamily="34" charset="-128"/>
              </a:rPr>
              <a:t>      Amsterdam/Philadelphia: John </a:t>
            </a:r>
            <a:r>
              <a:rPr lang="en-GB" sz="1400" dirty="0" err="1">
                <a:latin typeface="Times New Roman" panose="02020603050405020304" pitchFamily="18" charset="0"/>
                <a:ea typeface="Arial Unicode MS" panose="020B0604020202020204" pitchFamily="34" charset="-128"/>
                <a:cs typeface="Arial Unicode MS" panose="020B0604020202020204" pitchFamily="34" charset="-128"/>
              </a:rPr>
              <a:t>Benjamins</a:t>
            </a:r>
            <a:r>
              <a:rPr lang="en-GB" sz="1400" dirty="0">
                <a:latin typeface="Times New Roman" panose="02020603050405020304" pitchFamily="18" charset="0"/>
                <a:ea typeface="Arial Unicode MS" panose="020B0604020202020204" pitchFamily="34" charset="-128"/>
                <a:cs typeface="Arial Unicode MS" panose="020B0604020202020204" pitchFamily="34" charset="-128"/>
              </a:rPr>
              <a:t>, 35-55</a:t>
            </a:r>
            <a:endParaRPr lang="it-IT" sz="1400" dirty="0">
              <a:latin typeface="Cambria" panose="02040503050406030204" pitchFamily="18" charset="0"/>
              <a:ea typeface="Arial Unicode MS" panose="020B0604020202020204" pitchFamily="34" charset="-128"/>
              <a:cs typeface="Times New Roman" panose="02020603050405020304" pitchFamily="18" charset="0"/>
            </a:endParaRPr>
          </a:p>
          <a:p>
            <a:pPr defTabSz="179388"/>
            <a:r>
              <a:rPr lang="en-GB" sz="1400" dirty="0">
                <a:effectLst/>
                <a:latin typeface="Times New Roman" panose="02020603050405020304" pitchFamily="18" charset="0"/>
                <a:ea typeface="Cambria" panose="02040503050406030204" pitchFamily="18" charset="0"/>
                <a:cs typeface="Times New Roman" panose="02020603050405020304" pitchFamily="18" charset="0"/>
              </a:rPr>
              <a:t>___ 2001a</a:t>
            </a:r>
            <a:r>
              <a:rPr lang="en-GB" sz="1400" dirty="0">
                <a:latin typeface="Times New Roman" panose="02020603050405020304" pitchFamily="18" charset="0"/>
                <a:ea typeface="Cambria" panose="02040503050406030204" pitchFamily="18" charset="0"/>
                <a:cs typeface="Times New Roman" panose="02020603050405020304" pitchFamily="18" charset="0"/>
              </a:rPr>
              <a:t>.</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On the reorganization of voice distinctions and grammatical relations between Late Latin and early Romance. In C. </a:t>
            </a:r>
            <a:r>
              <a:rPr lang="en-GB" sz="1400" dirty="0" err="1">
                <a:effectLst/>
                <a:latin typeface="Times New Roman" panose="02020603050405020304" pitchFamily="18" charset="0"/>
                <a:ea typeface="Cambria" panose="02040503050406030204" pitchFamily="18" charset="0"/>
                <a:cs typeface="Times New Roman" panose="02020603050405020304" pitchFamily="18" charset="0"/>
              </a:rPr>
              <a:t>Moussy</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(ed), </a:t>
            </a:r>
          </a:p>
          <a:p>
            <a:pPr defTabSz="179388"/>
            <a:r>
              <a:rPr lang="en-GB" sz="1400" i="1" dirty="0">
                <a:latin typeface="Times New Roman" panose="02020603050405020304" pitchFamily="18" charset="0"/>
                <a:ea typeface="Cambria" panose="02040503050406030204" pitchFamily="18" charset="0"/>
                <a:cs typeface="Times New Roman" panose="02020603050405020304" pitchFamily="18" charset="0"/>
              </a:rPr>
              <a:t>       </a:t>
            </a:r>
            <a:r>
              <a:rPr lang="en-GB" sz="1400" i="1" dirty="0">
                <a:effectLst/>
                <a:latin typeface="Times New Roman" panose="02020603050405020304" pitchFamily="18" charset="0"/>
                <a:ea typeface="Cambria" panose="02040503050406030204" pitchFamily="18" charset="0"/>
                <a:cs typeface="Times New Roman" panose="02020603050405020304" pitchFamily="18" charset="0"/>
              </a:rPr>
              <a:t>Proceedings of the X Latin Linguistics Colloquium</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Paris: </a:t>
            </a:r>
            <a:r>
              <a:rPr lang="en-GB" sz="1400" dirty="0" err="1">
                <a:effectLst/>
                <a:latin typeface="Times New Roman" panose="02020603050405020304" pitchFamily="18" charset="0"/>
                <a:ea typeface="Cambria" panose="02040503050406030204" pitchFamily="18" charset="0"/>
                <a:cs typeface="Times New Roman" panose="02020603050405020304" pitchFamily="18" charset="0"/>
              </a:rPr>
              <a:t>Peeters</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51–65.   </a:t>
            </a:r>
            <a:endParaRPr lang="it-IT" sz="1400" dirty="0">
              <a:latin typeface="Times New Roman" panose="02020603050405020304" pitchFamily="18" charset="0"/>
              <a:ea typeface="Times New Roman" panose="02020603050405020304" pitchFamily="18" charset="0"/>
            </a:endParaRPr>
          </a:p>
          <a:p>
            <a:pPr defTabSz="179388"/>
            <a:r>
              <a:rPr lang="it-IT" sz="1400" dirty="0">
                <a:effectLst/>
                <a:latin typeface="Times New Roman" panose="02020603050405020304" pitchFamily="18" charset="0"/>
                <a:ea typeface="Times New Roman" panose="02020603050405020304" pitchFamily="18" charset="0"/>
              </a:rPr>
              <a:t> ___ 2001b. </a:t>
            </a:r>
            <a:r>
              <a:rPr lang="it-IT" sz="1400" i="1" dirty="0">
                <a:effectLst/>
                <a:latin typeface="Times New Roman" panose="02020603050405020304" pitchFamily="18" charset="0"/>
                <a:ea typeface="Times New Roman" panose="02020603050405020304" pitchFamily="18" charset="0"/>
              </a:rPr>
              <a:t>L’</a:t>
            </a:r>
            <a:r>
              <a:rPr lang="it-IT" sz="1400" i="1" dirty="0" err="1">
                <a:effectLst/>
                <a:latin typeface="Times New Roman" panose="02020603050405020304" pitchFamily="18" charset="0"/>
                <a:ea typeface="Times New Roman" panose="02020603050405020304" pitchFamily="18" charset="0"/>
              </a:rPr>
              <a:t>Inaccusatività</a:t>
            </a:r>
            <a:r>
              <a:rPr lang="it-IT" sz="1400" i="1" dirty="0">
                <a:effectLst/>
                <a:latin typeface="Times New Roman" panose="02020603050405020304" pitchFamily="18" charset="0"/>
                <a:ea typeface="Times New Roman" panose="02020603050405020304" pitchFamily="18" charset="0"/>
              </a:rPr>
              <a:t> in alcune varietà campane: teorie e dati a confronto</a:t>
            </a:r>
            <a:r>
              <a:rPr lang="it-IT" sz="1400" dirty="0">
                <a:effectLst/>
                <a:latin typeface="Times New Roman" panose="02020603050405020304" pitchFamily="18" charset="0"/>
                <a:ea typeface="Times New Roman" panose="02020603050405020304" pitchFamily="18" charset="0"/>
              </a:rPr>
              <a:t>, in F. Albano Leoni et al. (ed), </a:t>
            </a:r>
            <a:r>
              <a:rPr lang="it-IT" sz="1400" i="1" dirty="0">
                <a:effectLst/>
                <a:latin typeface="Times New Roman" panose="02020603050405020304" pitchFamily="18" charset="0"/>
                <a:ea typeface="Times New Roman" panose="02020603050405020304" pitchFamily="18" charset="0"/>
              </a:rPr>
              <a:t>Dati empirici e teorie </a:t>
            </a:r>
          </a:p>
          <a:p>
            <a:pPr defTabSz="179388"/>
            <a:r>
              <a:rPr lang="it-IT" sz="1400" i="1" dirty="0">
                <a:latin typeface="Times New Roman" panose="02020603050405020304" pitchFamily="18" charset="0"/>
                <a:ea typeface="Times New Roman" panose="02020603050405020304" pitchFamily="18" charset="0"/>
              </a:rPr>
              <a:t>		</a:t>
            </a:r>
            <a:r>
              <a:rPr lang="it-IT" sz="1400" i="1" dirty="0">
                <a:effectLst/>
                <a:latin typeface="Times New Roman" panose="02020603050405020304" pitchFamily="18" charset="0"/>
                <a:ea typeface="Times New Roman" panose="02020603050405020304" pitchFamily="18" charset="0"/>
              </a:rPr>
              <a:t>linguistiche. Atti del XXXIII Congresso Internazionale della Società di Linguistica Italiana</a:t>
            </a:r>
            <a:r>
              <a:rPr lang="it-IT" sz="1400" dirty="0">
                <a:effectLst/>
                <a:latin typeface="Times New Roman" panose="02020603050405020304" pitchFamily="18" charset="0"/>
                <a:ea typeface="Times New Roman" panose="02020603050405020304" pitchFamily="18" charset="0"/>
              </a:rPr>
              <a:t>. Rome: </a:t>
            </a:r>
            <a:r>
              <a:rPr lang="it-IT" sz="1400" dirty="0" err="1">
                <a:effectLst/>
                <a:latin typeface="Times New Roman" panose="02020603050405020304" pitchFamily="18" charset="0"/>
                <a:ea typeface="Times New Roman" panose="02020603050405020304" pitchFamily="18" charset="0"/>
              </a:rPr>
              <a:t>Bulzoni</a:t>
            </a:r>
            <a:r>
              <a:rPr lang="it-IT" sz="1400" dirty="0">
                <a:effectLst/>
                <a:latin typeface="Times New Roman" panose="02020603050405020304" pitchFamily="18" charset="0"/>
                <a:ea typeface="Times New Roman" panose="02020603050405020304" pitchFamily="18" charset="0"/>
              </a:rPr>
              <a:t>, 427-453.</a:t>
            </a:r>
            <a:endParaRPr lang="it-IT" sz="1400" dirty="0">
              <a:effectLst/>
              <a:latin typeface="Times" panose="02020603050405020304" pitchFamily="18" charset="0"/>
              <a:ea typeface="Times New Roman" panose="02020603050405020304" pitchFamily="18" charset="0"/>
            </a:endParaRPr>
          </a:p>
          <a:p>
            <a:pPr defTabSz="179388"/>
            <a:r>
              <a:rPr lang="it-IT" sz="1400" dirty="0">
                <a:effectLst/>
                <a:latin typeface="Times New Roman" panose="02020603050405020304" pitchFamily="18" charset="0"/>
                <a:ea typeface="Times New Roman" panose="02020603050405020304" pitchFamily="18" charset="0"/>
              </a:rPr>
              <a:t>___ 2002. La selezione degli ausiliari perfettivi in napoletano antico : fenomeno sintattico</a:t>
            </a:r>
            <a:r>
              <a:rPr lang="it-IT" sz="1400" dirty="0">
                <a:latin typeface="Times" panose="02020603050405020304" pitchFamily="18" charset="0"/>
                <a:ea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rPr>
              <a:t>o sintattico-semantico ?, </a:t>
            </a:r>
            <a:r>
              <a:rPr lang="it-IT" sz="1400" i="1" dirty="0">
                <a:effectLst/>
                <a:latin typeface="Times New Roman" panose="02020603050405020304" pitchFamily="18" charset="0"/>
                <a:ea typeface="Times New Roman" panose="02020603050405020304" pitchFamily="18" charset="0"/>
              </a:rPr>
              <a:t>Archivio Glottologico Italiano </a:t>
            </a:r>
            <a:r>
              <a:rPr lang="it-IT" sz="1400" dirty="0">
                <a:effectLst/>
                <a:latin typeface="Times New Roman" panose="02020603050405020304" pitchFamily="18" charset="0"/>
                <a:ea typeface="Times New Roman" panose="02020603050405020304" pitchFamily="18" charset="0"/>
              </a:rPr>
              <a:t>87: </a:t>
            </a:r>
          </a:p>
          <a:p>
            <a:pPr defTabSz="179388"/>
            <a:r>
              <a:rPr lang="it-IT" sz="1400" dirty="0">
                <a:latin typeface="Times New Roman" panose="02020603050405020304" pitchFamily="18" charset="0"/>
                <a:ea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rPr>
              <a:t>175-222.</a:t>
            </a:r>
            <a:endParaRPr lang="it-IT" sz="1400" dirty="0">
              <a:effectLst/>
              <a:latin typeface="Times" panose="02020603050405020304" pitchFamily="18" charset="0"/>
              <a:ea typeface="Times New Roman" panose="02020603050405020304" pitchFamily="18" charset="0"/>
            </a:endParaRPr>
          </a:p>
          <a:p>
            <a:pPr defTabSz="179388"/>
            <a:r>
              <a:rPr lang="en-GB" sz="1400" dirty="0">
                <a:effectLst/>
                <a:latin typeface="Times New Roman" panose="02020603050405020304" pitchFamily="18" charset="0"/>
                <a:ea typeface="Times New Roman" panose="02020603050405020304" pitchFamily="18" charset="0"/>
              </a:rPr>
              <a:t>___  2008. The rise and development of analytic perfects in Italo-Romance. </a:t>
            </a:r>
            <a:r>
              <a:rPr lang="en-GB" sz="1400" dirty="0" err="1">
                <a:effectLst/>
                <a:latin typeface="Times New Roman" panose="02020603050405020304" pitchFamily="18" charset="0"/>
                <a:ea typeface="Times New Roman" panose="02020603050405020304" pitchFamily="18" charset="0"/>
              </a:rPr>
              <a:t>InT.Eythórsson</a:t>
            </a:r>
            <a:r>
              <a:rPr lang="en-GB" sz="1400" dirty="0">
                <a:effectLst/>
                <a:latin typeface="Times New Roman" panose="02020603050405020304" pitchFamily="18" charset="0"/>
                <a:ea typeface="Times New Roman" panose="02020603050405020304" pitchFamily="18" charset="0"/>
              </a:rPr>
              <a:t> (ed), </a:t>
            </a:r>
            <a:r>
              <a:rPr lang="en-GB" sz="1400" i="1" dirty="0">
                <a:effectLst/>
                <a:latin typeface="Times New Roman" panose="02020603050405020304" pitchFamily="18" charset="0"/>
                <a:ea typeface="Times New Roman" panose="02020603050405020304" pitchFamily="18" charset="0"/>
              </a:rPr>
              <a:t>Grammatical change and linguistic theory: the </a:t>
            </a:r>
            <a:r>
              <a:rPr lang="en-GB" sz="1400" i="1" dirty="0" err="1">
                <a:effectLst/>
                <a:latin typeface="Times New Roman" panose="02020603050405020304" pitchFamily="18" charset="0"/>
                <a:ea typeface="Times New Roman" panose="02020603050405020304" pitchFamily="18" charset="0"/>
              </a:rPr>
              <a:t>Rosendal</a:t>
            </a:r>
            <a:r>
              <a:rPr lang="en-GB" sz="1400" i="1" dirty="0">
                <a:effectLst/>
                <a:latin typeface="Times New Roman" panose="02020603050405020304" pitchFamily="18" charset="0"/>
                <a:ea typeface="Times New Roman" panose="02020603050405020304" pitchFamily="18" charset="0"/>
              </a:rPr>
              <a:t> </a:t>
            </a:r>
          </a:p>
          <a:p>
            <a:pPr defTabSz="179388"/>
            <a:r>
              <a:rPr lang="en-GB" sz="1400" i="1" dirty="0">
                <a:latin typeface="Times New Roman" panose="02020603050405020304" pitchFamily="18" charset="0"/>
                <a:ea typeface="Times New Roman" panose="02020603050405020304" pitchFamily="18" charset="0"/>
              </a:rPr>
              <a:t>		</a:t>
            </a:r>
            <a:r>
              <a:rPr lang="en-GB" sz="1400" i="1" dirty="0">
                <a:effectLst/>
                <a:latin typeface="Times New Roman" panose="02020603050405020304" pitchFamily="18" charset="0"/>
                <a:ea typeface="Times New Roman" panose="02020603050405020304" pitchFamily="18" charset="0"/>
              </a:rPr>
              <a:t>papers</a:t>
            </a:r>
            <a:r>
              <a:rPr lang="en-GB" sz="1400" dirty="0">
                <a:effectLst/>
                <a:latin typeface="Times New Roman" panose="02020603050405020304" pitchFamily="18" charset="0"/>
                <a:ea typeface="Times New Roman" panose="02020603050405020304" pitchFamily="18" charset="0"/>
              </a:rPr>
              <a:t>.</a:t>
            </a:r>
            <a:r>
              <a:rPr lang="it-IT" sz="1400" dirty="0">
                <a:latin typeface="Times" panose="02020603050405020304" pitchFamily="18" charset="0"/>
                <a:ea typeface="Times New Roman" panose="02020603050405020304" pitchFamily="18" charset="0"/>
              </a:rPr>
              <a:t> </a:t>
            </a:r>
            <a:r>
              <a:rPr lang="en-GB" sz="1400" dirty="0">
                <a:effectLst/>
                <a:latin typeface="Times New Roman" panose="02020603050405020304" pitchFamily="18" charset="0"/>
                <a:ea typeface="Times New Roman" panose="02020603050405020304" pitchFamily="18" charset="0"/>
              </a:rPr>
              <a:t>Amsterdam: J. </a:t>
            </a:r>
            <a:r>
              <a:rPr lang="en-GB" sz="1400" dirty="0" err="1">
                <a:effectLst/>
                <a:latin typeface="Times New Roman" panose="02020603050405020304" pitchFamily="18" charset="0"/>
                <a:ea typeface="Times New Roman" panose="02020603050405020304" pitchFamily="18" charset="0"/>
              </a:rPr>
              <a:t>Benjamins</a:t>
            </a:r>
            <a:r>
              <a:rPr lang="en-GB" sz="1400" dirty="0">
                <a:effectLst/>
                <a:latin typeface="Times New Roman" panose="02020603050405020304" pitchFamily="18" charset="0"/>
                <a:ea typeface="Times New Roman" panose="02020603050405020304" pitchFamily="18" charset="0"/>
              </a:rPr>
              <a:t>, 115-142</a:t>
            </a:r>
            <a:endParaRPr lang="it-IT" sz="1400" dirty="0">
              <a:effectLst/>
              <a:latin typeface="Times" panose="02020603050405020304" pitchFamily="18" charset="0"/>
              <a:ea typeface="Times New Roman" panose="02020603050405020304" pitchFamily="18" charset="0"/>
            </a:endParaRPr>
          </a:p>
          <a:p>
            <a:pPr defTabSz="179388"/>
            <a:r>
              <a:rPr lang="en-GB" sz="1400" dirty="0">
                <a:effectLst/>
                <a:latin typeface="Times New Roman" panose="02020603050405020304" pitchFamily="18" charset="0"/>
                <a:ea typeface="Arial Unicode MS" panose="020B0604020202020204" pitchFamily="34" charset="-128"/>
                <a:cs typeface="Arial Unicode MS" panose="020B0604020202020204" pitchFamily="34" charset="-128"/>
              </a:rPr>
              <a:t>___ 2009. </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Argument structure and alignment variations and changes in Late Latin. In</a:t>
            </a:r>
            <a:r>
              <a:rPr lang="it-IT" sz="1400" dirty="0">
                <a:latin typeface="Cambria" panose="02040503050406030204" pitchFamily="18" charset="0"/>
                <a:ea typeface="Cambria" panose="02040503050406030204" pitchFamily="18" charset="0"/>
                <a:cs typeface="Times New Roman" panose="02020603050405020304" pitchFamily="18" charset="0"/>
              </a:rPr>
              <a:t> </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J. </a:t>
            </a:r>
            <a:r>
              <a:rPr lang="en-GB" sz="1400" dirty="0" err="1">
                <a:effectLst/>
                <a:latin typeface="Times New Roman" panose="02020603050405020304" pitchFamily="18" charset="0"/>
                <a:ea typeface="Cambria" panose="02040503050406030204" pitchFamily="18" charset="0"/>
                <a:cs typeface="Times New Roman" panose="02020603050405020304" pitchFamily="18" charset="0"/>
              </a:rPr>
              <a:t>Barðdal</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&amp;S. </a:t>
            </a:r>
            <a:r>
              <a:rPr lang="en-GB" sz="1400" dirty="0" err="1">
                <a:effectLst/>
                <a:latin typeface="Times New Roman" panose="02020603050405020304" pitchFamily="18" charset="0"/>
                <a:ea typeface="Cambria" panose="02040503050406030204" pitchFamily="18" charset="0"/>
                <a:cs typeface="Times New Roman" panose="02020603050405020304" pitchFamily="18" charset="0"/>
              </a:rPr>
              <a:t>Chelliah</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(eds), </a:t>
            </a:r>
            <a:r>
              <a:rPr lang="en-GB" sz="1400" i="1" dirty="0">
                <a:effectLst/>
                <a:latin typeface="Times New Roman" panose="02020603050405020304" pitchFamily="18" charset="0"/>
                <a:ea typeface="Cambria" panose="02040503050406030204" pitchFamily="18" charset="0"/>
                <a:cs typeface="Times New Roman" panose="02020603050405020304" pitchFamily="18" charset="0"/>
              </a:rPr>
              <a:t>The Role of Semantics and Pragmatics in </a:t>
            </a:r>
          </a:p>
          <a:p>
            <a:pPr defTabSz="179388"/>
            <a:r>
              <a:rPr lang="en-GB" sz="1400" i="1" dirty="0">
                <a:latin typeface="Times New Roman" panose="02020603050405020304" pitchFamily="18" charset="0"/>
                <a:ea typeface="Cambria" panose="02040503050406030204" pitchFamily="18" charset="0"/>
                <a:cs typeface="Times New Roman" panose="02020603050405020304" pitchFamily="18" charset="0"/>
              </a:rPr>
              <a:t>        </a:t>
            </a:r>
            <a:r>
              <a:rPr lang="en-GB" sz="1400" i="1" dirty="0">
                <a:effectLst/>
                <a:latin typeface="Times New Roman" panose="02020603050405020304" pitchFamily="18" charset="0"/>
                <a:ea typeface="Cambria" panose="02040503050406030204" pitchFamily="18" charset="0"/>
                <a:cs typeface="Times New Roman" panose="02020603050405020304" pitchFamily="18" charset="0"/>
              </a:rPr>
              <a:t>the Development of Case</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Amsterdam: </a:t>
            </a:r>
            <a:r>
              <a:rPr lang="en-GB" sz="1400" dirty="0" err="1">
                <a:effectLst/>
                <a:latin typeface="Times New Roman" panose="02020603050405020304" pitchFamily="18" charset="0"/>
                <a:ea typeface="Cambria" panose="02040503050406030204" pitchFamily="18" charset="0"/>
                <a:cs typeface="Times New Roman" panose="02020603050405020304" pitchFamily="18" charset="0"/>
              </a:rPr>
              <a:t>Benjamins</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307–346. </a:t>
            </a:r>
            <a:endParaRPr lang="en-GB" sz="1400" dirty="0">
              <a:effectLst/>
              <a:latin typeface="Times New Roman" panose="02020603050405020304" pitchFamily="18" charset="0"/>
              <a:ea typeface="Times New Roman" panose="02020603050405020304" pitchFamily="18" charset="0"/>
            </a:endParaRPr>
          </a:p>
          <a:p>
            <a:pPr defTabSz="179388"/>
            <a:r>
              <a:rPr lang="en-GB" sz="1400" dirty="0">
                <a:effectLst/>
                <a:latin typeface="Times New Roman" panose="02020603050405020304" pitchFamily="18" charset="0"/>
                <a:ea typeface="Times New Roman" panose="02020603050405020304" pitchFamily="18" charset="0"/>
              </a:rPr>
              <a:t>___ 2010. Perfective auxiliaries in some Southern Italian dialects, in R. D’Alessandro, A. </a:t>
            </a:r>
            <a:r>
              <a:rPr lang="en-GB" sz="1400" dirty="0" err="1">
                <a:effectLst/>
                <a:latin typeface="Times New Roman" panose="02020603050405020304" pitchFamily="18" charset="0"/>
                <a:ea typeface="Times New Roman" panose="02020603050405020304" pitchFamily="18" charset="0"/>
              </a:rPr>
              <a:t>Ledgeway</a:t>
            </a:r>
            <a:r>
              <a:rPr lang="en-GB" sz="1400" dirty="0">
                <a:effectLst/>
                <a:latin typeface="Times New Roman" panose="02020603050405020304" pitchFamily="18" charset="0"/>
                <a:ea typeface="Times New Roman" panose="02020603050405020304" pitchFamily="18" charset="0"/>
              </a:rPr>
              <a:t>, I. Roberts (eds) </a:t>
            </a:r>
            <a:r>
              <a:rPr lang="en-GB" sz="1400" i="1" dirty="0">
                <a:effectLst/>
                <a:latin typeface="Times New Roman" panose="02020603050405020304" pitchFamily="18" charset="0"/>
                <a:ea typeface="Times New Roman" panose="02020603050405020304" pitchFamily="18" charset="0"/>
              </a:rPr>
              <a:t>Investigations into the syntax </a:t>
            </a:r>
          </a:p>
          <a:p>
            <a:pPr defTabSz="179388"/>
            <a:r>
              <a:rPr lang="en-GB" sz="1400" i="1" dirty="0">
                <a:latin typeface="Times New Roman" panose="02020603050405020304" pitchFamily="18" charset="0"/>
                <a:ea typeface="Times New Roman" panose="02020603050405020304" pitchFamily="18" charset="0"/>
              </a:rPr>
              <a:t>		</a:t>
            </a:r>
            <a:r>
              <a:rPr lang="en-GB" sz="1400" i="1" dirty="0">
                <a:effectLst/>
                <a:latin typeface="Times New Roman" panose="02020603050405020304" pitchFamily="18" charset="0"/>
                <a:ea typeface="Times New Roman" panose="02020603050405020304" pitchFamily="18" charset="0"/>
              </a:rPr>
              <a:t>of the dialects of Italy</a:t>
            </a:r>
            <a:r>
              <a:rPr lang="en-GB" sz="1400" i="1" dirty="0">
                <a:latin typeface="Times New Roman" panose="02020603050405020304" pitchFamily="18" charset="0"/>
                <a:ea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rPr>
              <a:t>Cambridge: CUP, 210-224.</a:t>
            </a:r>
          </a:p>
          <a:p>
            <a:pPr defTabSz="179388"/>
            <a:r>
              <a:rPr lang="it-IT" sz="1400" dirty="0">
                <a:effectLst/>
                <a:latin typeface="Times New Roman" panose="02020603050405020304" pitchFamily="18" charset="0"/>
                <a:ea typeface="Times New Roman" panose="02020603050405020304" pitchFamily="18" charset="0"/>
                <a:cs typeface="Courier New" panose="02070309020205020404" pitchFamily="49" charset="0"/>
              </a:rPr>
              <a:t>___ 2011. </a:t>
            </a:r>
            <a:r>
              <a:rPr lang="en-US" sz="1400" dirty="0">
                <a:effectLst/>
                <a:latin typeface="Times New Roman" panose="02020603050405020304" pitchFamily="18" charset="0"/>
                <a:ea typeface="Times New Roman" panose="02020603050405020304" pitchFamily="18" charset="0"/>
                <a:cs typeface="Courier New" panose="02070309020205020404" pitchFamily="49" charset="0"/>
              </a:rPr>
              <a:t>Impersonal constructions and accusative subjects in Late Latin. In A. </a:t>
            </a:r>
            <a:r>
              <a:rPr lang="en-US" sz="1400" dirty="0" err="1">
                <a:effectLst/>
                <a:latin typeface="Times New Roman" panose="02020603050405020304" pitchFamily="18" charset="0"/>
                <a:ea typeface="Times New Roman" panose="02020603050405020304" pitchFamily="18" charset="0"/>
                <a:cs typeface="Courier New" panose="02070309020205020404" pitchFamily="49" charset="0"/>
              </a:rPr>
              <a:t>Malchukov</a:t>
            </a:r>
            <a:r>
              <a:rPr lang="en-US" sz="1400" dirty="0">
                <a:effectLst/>
                <a:latin typeface="Times New Roman" panose="02020603050405020304" pitchFamily="18" charset="0"/>
                <a:ea typeface="Times New Roman" panose="02020603050405020304" pitchFamily="18" charset="0"/>
                <a:cs typeface="Courier New" panose="02070309020205020404" pitchFamily="49" charset="0"/>
              </a:rPr>
              <a:t>  &amp; A. </a:t>
            </a:r>
            <a:r>
              <a:rPr lang="en-US" sz="1400" dirty="0" err="1">
                <a:effectLst/>
                <a:latin typeface="Times New Roman" panose="02020603050405020304" pitchFamily="18" charset="0"/>
                <a:ea typeface="Times New Roman" panose="02020603050405020304" pitchFamily="18" charset="0"/>
                <a:cs typeface="Courier New" panose="02070309020205020404" pitchFamily="49" charset="0"/>
              </a:rPr>
              <a:t>Siewierska</a:t>
            </a:r>
            <a:r>
              <a:rPr lang="en-US" sz="1400" dirty="0">
                <a:effectLst/>
                <a:latin typeface="Times New Roman" panose="02020603050405020304" pitchFamily="18" charset="0"/>
                <a:ea typeface="Times New Roman" panose="02020603050405020304" pitchFamily="18" charset="0"/>
                <a:cs typeface="Courier New" panose="02070309020205020404" pitchFamily="49" charset="0"/>
              </a:rPr>
              <a:t> (eds), </a:t>
            </a:r>
            <a:r>
              <a:rPr lang="en-US" sz="1400" i="1" dirty="0">
                <a:effectLst/>
                <a:latin typeface="Times New Roman" panose="02020603050405020304" pitchFamily="18" charset="0"/>
                <a:ea typeface="Times New Roman" panose="02020603050405020304" pitchFamily="18" charset="0"/>
                <a:cs typeface="Courier New" panose="02070309020205020404" pitchFamily="49" charset="0"/>
              </a:rPr>
              <a:t>Impersonal Constructions.</a:t>
            </a:r>
          </a:p>
          <a:p>
            <a:pPr defTabSz="179388"/>
            <a:r>
              <a:rPr lang="en-US" sz="1400" i="1" dirty="0">
                <a:latin typeface="Times New Roman" panose="02020603050405020304" pitchFamily="18" charset="0"/>
                <a:ea typeface="Times New Roman" panose="02020603050405020304" pitchFamily="18" charset="0"/>
                <a:cs typeface="Courier New" panose="02070309020205020404" pitchFamily="49" charset="0"/>
              </a:rPr>
              <a:t>      </a:t>
            </a:r>
            <a:r>
              <a:rPr lang="en-US" sz="1400" i="1" dirty="0">
                <a:effectLst/>
                <a:latin typeface="Times New Roman" panose="02020603050405020304" pitchFamily="18" charset="0"/>
                <a:ea typeface="Times New Roman" panose="02020603050405020304" pitchFamily="18" charset="0"/>
                <a:cs typeface="Courier New" panose="02070309020205020404" pitchFamily="49" charset="0"/>
              </a:rPr>
              <a:t> A Cross-linguistic Perspective. </a:t>
            </a:r>
            <a:r>
              <a:rPr lang="en-US" sz="1400" dirty="0">
                <a:effectLst/>
                <a:latin typeface="Times New Roman" panose="02020603050405020304" pitchFamily="18" charset="0"/>
                <a:ea typeface="Times New Roman" panose="02020603050405020304" pitchFamily="18" charset="0"/>
                <a:cs typeface="Courier New" panose="02070309020205020404" pitchFamily="49" charset="0"/>
              </a:rPr>
              <a:t>Amsterdam/Philadelphia: John Benjamins, 170</a:t>
            </a:r>
            <a:r>
              <a:rPr lang="en-US" sz="1400" dirty="0">
                <a:effectLst/>
                <a:latin typeface="Times New Roman" panose="02020603050405020304" pitchFamily="18" charset="0"/>
                <a:ea typeface="Times New Roman" panose="02020603050405020304" pitchFamily="18" charset="0"/>
                <a:cs typeface="New York"/>
              </a:rPr>
              <a:t>–188.</a:t>
            </a:r>
            <a:endParaRPr lang="it-IT" sz="1400" dirty="0">
              <a:effectLst/>
              <a:latin typeface="Times New Roman" panose="02020603050405020304" pitchFamily="18" charset="0"/>
              <a:ea typeface="Times New Roman" panose="02020603050405020304" pitchFamily="18" charset="0"/>
            </a:endParaRPr>
          </a:p>
          <a:p>
            <a:pPr defTabSz="179388"/>
            <a:r>
              <a:rPr lang="it-IT" sz="1400" dirty="0">
                <a:latin typeface="Times New Roman" panose="02020603050405020304" pitchFamily="18" charset="0"/>
                <a:ea typeface="Times New Roman" panose="02020603050405020304" pitchFamily="18" charset="0"/>
              </a:rPr>
              <a:t>___ 2019. Split </a:t>
            </a:r>
            <a:r>
              <a:rPr lang="it-IT" sz="1400" dirty="0" err="1">
                <a:latin typeface="Times New Roman" panose="02020603050405020304" pitchFamily="18" charset="0"/>
                <a:ea typeface="Times New Roman" panose="02020603050405020304" pitchFamily="18" charset="0"/>
              </a:rPr>
              <a:t>intransitivity</a:t>
            </a:r>
            <a:r>
              <a:rPr lang="it-IT" sz="1400" dirty="0">
                <a:latin typeface="Times New Roman" panose="02020603050405020304" pitchFamily="18" charset="0"/>
                <a:ea typeface="Times New Roman" panose="02020603050405020304" pitchFamily="18" charset="0"/>
              </a:rPr>
              <a:t> and </a:t>
            </a:r>
            <a:r>
              <a:rPr lang="it-IT" sz="1400" dirty="0" err="1">
                <a:latin typeface="Times New Roman" panose="02020603050405020304" pitchFamily="18" charset="0"/>
                <a:ea typeface="Times New Roman" panose="02020603050405020304" pitchFamily="18" charset="0"/>
              </a:rPr>
              <a:t>auxiliary</a:t>
            </a:r>
            <a:r>
              <a:rPr lang="it-IT" sz="1400" dirty="0">
                <a:latin typeface="Times New Roman" panose="02020603050405020304" pitchFamily="18" charset="0"/>
                <a:ea typeface="Times New Roman" panose="02020603050405020304" pitchFamily="18" charset="0"/>
              </a:rPr>
              <a:t> </a:t>
            </a:r>
            <a:r>
              <a:rPr lang="it-IT" sz="1400" dirty="0" err="1">
                <a:latin typeface="Times New Roman" panose="02020603050405020304" pitchFamily="18" charset="0"/>
                <a:ea typeface="Times New Roman" panose="02020603050405020304" pitchFamily="18" charset="0"/>
              </a:rPr>
              <a:t>selection</a:t>
            </a:r>
            <a:r>
              <a:rPr lang="it-IT" sz="1400" dirty="0">
                <a:latin typeface="Times New Roman" panose="02020603050405020304" pitchFamily="18" charset="0"/>
                <a:ea typeface="Times New Roman" panose="02020603050405020304" pitchFamily="18" charset="0"/>
              </a:rPr>
              <a:t> in some </a:t>
            </a:r>
            <a:r>
              <a:rPr lang="it-IT" sz="1400" dirty="0" err="1">
                <a:latin typeface="Times New Roman" panose="02020603050405020304" pitchFamily="18" charset="0"/>
                <a:ea typeface="Times New Roman" panose="02020603050405020304" pitchFamily="18" charset="0"/>
              </a:rPr>
              <a:t>Italian</a:t>
            </a:r>
            <a:r>
              <a:rPr lang="it-IT" sz="1400" dirty="0">
                <a:latin typeface="Times New Roman" panose="02020603050405020304" pitchFamily="18" charset="0"/>
                <a:ea typeface="Times New Roman" panose="02020603050405020304" pitchFamily="18" charset="0"/>
              </a:rPr>
              <a:t> </a:t>
            </a:r>
            <a:r>
              <a:rPr lang="it-IT" sz="1400" dirty="0" err="1">
                <a:latin typeface="Times New Roman" panose="02020603050405020304" pitchFamily="18" charset="0"/>
                <a:ea typeface="Times New Roman" panose="02020603050405020304" pitchFamily="18" charset="0"/>
              </a:rPr>
              <a:t>dialexts</a:t>
            </a:r>
            <a:r>
              <a:rPr lang="it-IT" sz="1400" dirty="0">
                <a:latin typeface="Times New Roman" panose="02020603050405020304" pitchFamily="18" charset="0"/>
                <a:ea typeface="Times New Roman" panose="02020603050405020304" pitchFamily="18" charset="0"/>
              </a:rPr>
              <a:t>. </a:t>
            </a:r>
            <a:r>
              <a:rPr lang="it-IT" sz="1400" i="1" dirty="0">
                <a:latin typeface="Times New Roman" panose="02020603050405020304" pitchFamily="18" charset="0"/>
                <a:ea typeface="Times New Roman" panose="02020603050405020304" pitchFamily="18" charset="0"/>
              </a:rPr>
              <a:t>ALT </a:t>
            </a:r>
            <a:r>
              <a:rPr lang="it-IT" sz="1400" i="1" dirty="0" err="1">
                <a:latin typeface="Times New Roman" panose="02020603050405020304" pitchFamily="18" charset="0"/>
                <a:ea typeface="Times New Roman" panose="02020603050405020304" pitchFamily="18" charset="0"/>
              </a:rPr>
              <a:t>Teach</a:t>
            </a:r>
            <a:r>
              <a:rPr lang="it-IT" sz="1400" i="1" dirty="0">
                <a:latin typeface="Times New Roman" panose="02020603050405020304" pitchFamily="18" charset="0"/>
                <a:ea typeface="Times New Roman" panose="02020603050405020304" pitchFamily="18" charset="0"/>
              </a:rPr>
              <a:t>-in</a:t>
            </a:r>
            <a:r>
              <a:rPr lang="it-IT" sz="1400" dirty="0">
                <a:latin typeface="Times New Roman" panose="02020603050405020304" pitchFamily="18" charset="0"/>
                <a:ea typeface="Times New Roman" panose="02020603050405020304" pitchFamily="18" charset="0"/>
              </a:rPr>
              <a:t>, Pavia, 3 </a:t>
            </a:r>
            <a:r>
              <a:rPr lang="it-IT" sz="1400" dirty="0" err="1">
                <a:latin typeface="Times New Roman" panose="02020603050405020304" pitchFamily="18" charset="0"/>
                <a:ea typeface="Times New Roman" panose="02020603050405020304" pitchFamily="18" charset="0"/>
              </a:rPr>
              <a:t>September</a:t>
            </a:r>
            <a:r>
              <a:rPr lang="it-IT" sz="1400" dirty="0">
                <a:latin typeface="Times New Roman" panose="02020603050405020304" pitchFamily="18" charset="0"/>
                <a:ea typeface="Times New Roman" panose="02020603050405020304" pitchFamily="18" charset="0"/>
              </a:rPr>
              <a:t> 2019.</a:t>
            </a:r>
            <a:endParaRPr lang="it-IT" sz="1400" dirty="0">
              <a:effectLst/>
              <a:latin typeface="Times New Roman" panose="02020603050405020304" pitchFamily="18" charset="0"/>
              <a:ea typeface="Times New Roman" panose="02020603050405020304" pitchFamily="18" charset="0"/>
            </a:endParaRPr>
          </a:p>
          <a:p>
            <a:pPr defTabSz="179388"/>
            <a:endParaRPr lang="en-GB" sz="1400" dirty="0">
              <a:effectLst/>
              <a:latin typeface="Times New Roman" panose="02020603050405020304" pitchFamily="18" charset="0"/>
              <a:ea typeface="MS Mincho" panose="02020609040205080304" pitchFamily="49" charset="-128"/>
            </a:endParaRPr>
          </a:p>
        </p:txBody>
      </p:sp>
      <p:sp>
        <p:nvSpPr>
          <p:cNvPr id="4" name="TextBox 3">
            <a:extLst>
              <a:ext uri="{FF2B5EF4-FFF2-40B4-BE49-F238E27FC236}">
                <a16:creationId xmlns:a16="http://schemas.microsoft.com/office/drawing/2014/main" id="{D5F66AE3-6A60-459C-A347-2AE6D713B7EC}"/>
              </a:ext>
            </a:extLst>
          </p:cNvPr>
          <p:cNvSpPr txBox="1"/>
          <p:nvPr/>
        </p:nvSpPr>
        <p:spPr>
          <a:xfrm>
            <a:off x="665019" y="403761"/>
            <a:ext cx="2797380" cy="338554"/>
          </a:xfrm>
          <a:prstGeom prst="rect">
            <a:avLst/>
          </a:prstGeom>
          <a:noFill/>
        </p:spPr>
        <p:txBody>
          <a:bodyPr wrap="square" rtlCol="0">
            <a:spAutoFit/>
          </a:bodyPr>
          <a:lstStyle/>
          <a:p>
            <a:pPr algn="just">
              <a:spcAft>
                <a:spcPts val="0"/>
              </a:spcAft>
            </a:pPr>
            <a:r>
              <a:rPr lang="en-GB" sz="1600" b="1" dirty="0">
                <a:effectLst/>
                <a:latin typeface="Times New Roman" panose="02020603050405020304" pitchFamily="18" charset="0"/>
                <a:ea typeface="MS Mincho" panose="02020609040205080304" pitchFamily="49" charset="-128"/>
              </a:rPr>
              <a:t>Selected  References</a:t>
            </a:r>
          </a:p>
        </p:txBody>
      </p:sp>
    </p:spTree>
    <p:extLst>
      <p:ext uri="{BB962C8B-B14F-4D97-AF65-F5344CB8AC3E}">
        <p14:creationId xmlns:p14="http://schemas.microsoft.com/office/powerpoint/2010/main" val="4070279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505B75-1964-48D3-B55F-DEE2C77CE9E8}"/>
              </a:ext>
            </a:extLst>
          </p:cNvPr>
          <p:cNvSpPr>
            <a:spLocks noGrp="1"/>
          </p:cNvSpPr>
          <p:nvPr>
            <p:ph type="sldNum" sz="quarter" idx="12"/>
          </p:nvPr>
        </p:nvSpPr>
        <p:spPr/>
        <p:txBody>
          <a:bodyPr/>
          <a:lstStyle/>
          <a:p>
            <a:fld id="{46322E45-FE70-47BE-ACBC-CC91D5BC503A}" type="slidenum">
              <a:rPr lang="en-GB" smtClean="0"/>
              <a:t>33</a:t>
            </a:fld>
            <a:endParaRPr lang="en-GB"/>
          </a:p>
        </p:txBody>
      </p:sp>
      <p:sp>
        <p:nvSpPr>
          <p:cNvPr id="3" name="TextBox 2">
            <a:extLst>
              <a:ext uri="{FF2B5EF4-FFF2-40B4-BE49-F238E27FC236}">
                <a16:creationId xmlns:a16="http://schemas.microsoft.com/office/drawing/2014/main" id="{8C8414D1-2CF7-4B4B-9A8D-11BC31C0C8D1}"/>
              </a:ext>
            </a:extLst>
          </p:cNvPr>
          <p:cNvSpPr txBox="1"/>
          <p:nvPr/>
        </p:nvSpPr>
        <p:spPr>
          <a:xfrm>
            <a:off x="394564" y="713333"/>
            <a:ext cx="11178060" cy="4770537"/>
          </a:xfrm>
          <a:prstGeom prst="rect">
            <a:avLst/>
          </a:prstGeom>
          <a:noFill/>
        </p:spPr>
        <p:txBody>
          <a:bodyPr wrap="none" rtlCol="0">
            <a:spAutoFit/>
          </a:bodyPr>
          <a:lstStyle/>
          <a:p>
            <a:pPr defTabSz="179388"/>
            <a:r>
              <a:rPr lang="it-IT" sz="1400" dirty="0">
                <a:latin typeface="Times New Roman" panose="02020603050405020304" pitchFamily="18" charset="0"/>
                <a:ea typeface="Times New Roman" panose="02020603050405020304" pitchFamily="18" charset="0"/>
              </a:rPr>
              <a:t>___ 2016. Voice. In A. </a:t>
            </a:r>
            <a:r>
              <a:rPr lang="it-IT" sz="1400" dirty="0" err="1">
                <a:latin typeface="Times New Roman" panose="02020603050405020304" pitchFamily="18" charset="0"/>
                <a:ea typeface="Times New Roman" panose="02020603050405020304" pitchFamily="18" charset="0"/>
              </a:rPr>
              <a:t>Ledgeway</a:t>
            </a:r>
            <a:r>
              <a:rPr lang="it-IT" sz="1400" dirty="0">
                <a:latin typeface="Times New Roman" panose="02020603050405020304" pitchFamily="18" charset="0"/>
                <a:ea typeface="Times New Roman" panose="02020603050405020304" pitchFamily="18" charset="0"/>
              </a:rPr>
              <a:t> &amp; Ma. Maiden (</a:t>
            </a:r>
            <a:r>
              <a:rPr lang="it-IT" sz="1400" dirty="0" err="1">
                <a:latin typeface="Times New Roman" panose="02020603050405020304" pitchFamily="18" charset="0"/>
                <a:ea typeface="Times New Roman" panose="02020603050405020304" pitchFamily="18" charset="0"/>
              </a:rPr>
              <a:t>eds</a:t>
            </a:r>
            <a:r>
              <a:rPr lang="it-IT" sz="1400" dirty="0">
                <a:latin typeface="Times New Roman" panose="02020603050405020304" pitchFamily="18" charset="0"/>
                <a:ea typeface="Times New Roman" panose="02020603050405020304" pitchFamily="18" charset="0"/>
              </a:rPr>
              <a:t>), </a:t>
            </a:r>
            <a:r>
              <a:rPr lang="it-IT" sz="1400" i="1" dirty="0">
                <a:latin typeface="Times New Roman" panose="02020603050405020304" pitchFamily="18" charset="0"/>
                <a:ea typeface="Times New Roman" panose="02020603050405020304" pitchFamily="18" charset="0"/>
              </a:rPr>
              <a:t>The Oxford </a:t>
            </a:r>
            <a:r>
              <a:rPr lang="it-IT" sz="1400" i="1" dirty="0" err="1">
                <a:latin typeface="Times New Roman" panose="02020603050405020304" pitchFamily="18" charset="0"/>
                <a:ea typeface="Times New Roman" panose="02020603050405020304" pitchFamily="18" charset="0"/>
              </a:rPr>
              <a:t>Handbook</a:t>
            </a:r>
            <a:r>
              <a:rPr lang="it-IT" sz="1400" i="1" dirty="0">
                <a:latin typeface="Times New Roman" panose="02020603050405020304" pitchFamily="18" charset="0"/>
                <a:ea typeface="Times New Roman" panose="02020603050405020304" pitchFamily="18" charset="0"/>
              </a:rPr>
              <a:t> of Romance </a:t>
            </a:r>
            <a:r>
              <a:rPr lang="it-IT" sz="1400" i="1" dirty="0" err="1">
                <a:latin typeface="Times New Roman" panose="02020603050405020304" pitchFamily="18" charset="0"/>
                <a:ea typeface="Times New Roman" panose="02020603050405020304" pitchFamily="18" charset="0"/>
              </a:rPr>
              <a:t>Syntax</a:t>
            </a:r>
            <a:r>
              <a:rPr lang="it-IT" sz="1400" dirty="0">
                <a:latin typeface="Times New Roman" panose="02020603050405020304" pitchFamily="18" charset="0"/>
                <a:ea typeface="Times New Roman" panose="02020603050405020304" pitchFamily="18" charset="0"/>
              </a:rPr>
              <a:t>. Oxford: Oxford </a:t>
            </a:r>
            <a:r>
              <a:rPr lang="it-IT" sz="1400" dirty="0" err="1">
                <a:latin typeface="Times New Roman" panose="02020603050405020304" pitchFamily="18" charset="0"/>
                <a:ea typeface="Times New Roman" panose="02020603050405020304" pitchFamily="18" charset="0"/>
              </a:rPr>
              <a:t>University</a:t>
            </a:r>
            <a:r>
              <a:rPr lang="it-IT" sz="1400" dirty="0">
                <a:latin typeface="Times New Roman" panose="02020603050405020304" pitchFamily="18" charset="0"/>
                <a:ea typeface="Times New Roman" panose="02020603050405020304" pitchFamily="18" charset="0"/>
              </a:rPr>
              <a:t> Press, 967-980.</a:t>
            </a:r>
          </a:p>
          <a:p>
            <a:pPr defTabSz="179388"/>
            <a:r>
              <a:rPr lang="it-IT" sz="1400" dirty="0">
                <a:latin typeface="Times New Roman" panose="02020603050405020304" pitchFamily="18" charset="0"/>
                <a:ea typeface="Times New Roman" panose="02020603050405020304" pitchFamily="18" charset="0"/>
              </a:rPr>
              <a:t>___ 2020. Split </a:t>
            </a:r>
            <a:r>
              <a:rPr lang="it-IT" sz="1400" dirty="0" err="1">
                <a:latin typeface="Times New Roman" panose="02020603050405020304" pitchFamily="18" charset="0"/>
                <a:ea typeface="Times New Roman" panose="02020603050405020304" pitchFamily="18" charset="0"/>
              </a:rPr>
              <a:t>intransitivity</a:t>
            </a:r>
            <a:r>
              <a:rPr lang="it-IT" sz="1400" dirty="0">
                <a:latin typeface="Times New Roman" panose="02020603050405020304" pitchFamily="18" charset="0"/>
                <a:ea typeface="Times New Roman" panose="02020603050405020304" pitchFamily="18" charset="0"/>
              </a:rPr>
              <a:t> and </a:t>
            </a:r>
            <a:r>
              <a:rPr lang="it-IT" sz="1400" dirty="0" err="1">
                <a:latin typeface="Times New Roman" panose="02020603050405020304" pitchFamily="18" charset="0"/>
                <a:ea typeface="Times New Roman" panose="02020603050405020304" pitchFamily="18" charset="0"/>
              </a:rPr>
              <a:t>auxiliary</a:t>
            </a:r>
            <a:r>
              <a:rPr lang="it-IT" sz="1400" dirty="0">
                <a:latin typeface="Times New Roman" panose="02020603050405020304" pitchFamily="18" charset="0"/>
                <a:ea typeface="Times New Roman" panose="02020603050405020304" pitchFamily="18" charset="0"/>
              </a:rPr>
              <a:t> </a:t>
            </a:r>
            <a:r>
              <a:rPr lang="it-IT" sz="1400" dirty="0" err="1">
                <a:latin typeface="Times New Roman" panose="02020603050405020304" pitchFamily="18" charset="0"/>
                <a:ea typeface="Times New Roman" panose="02020603050405020304" pitchFamily="18" charset="0"/>
              </a:rPr>
              <a:t>selection</a:t>
            </a:r>
            <a:r>
              <a:rPr lang="it-IT" sz="1400" dirty="0">
                <a:latin typeface="Times New Roman" panose="02020603050405020304" pitchFamily="18" charset="0"/>
                <a:ea typeface="Times New Roman" panose="02020603050405020304" pitchFamily="18" charset="0"/>
              </a:rPr>
              <a:t> in Italo-Romance: </a:t>
            </a:r>
            <a:r>
              <a:rPr lang="it-IT" sz="1400" dirty="0" err="1">
                <a:latin typeface="Times New Roman" panose="02020603050405020304" pitchFamily="18" charset="0"/>
                <a:ea typeface="Times New Roman" panose="02020603050405020304" pitchFamily="18" charset="0"/>
              </a:rPr>
              <a:t>variation</a:t>
            </a:r>
            <a:r>
              <a:rPr lang="it-IT" sz="1400" dirty="0">
                <a:latin typeface="Times New Roman" panose="02020603050405020304" pitchFamily="18" charset="0"/>
                <a:ea typeface="Times New Roman" panose="02020603050405020304" pitchFamily="18" charset="0"/>
              </a:rPr>
              <a:t> and </a:t>
            </a:r>
            <a:r>
              <a:rPr lang="it-IT" sz="1400" dirty="0" err="1">
                <a:latin typeface="Times New Roman" panose="02020603050405020304" pitchFamily="18" charset="0"/>
                <a:ea typeface="Times New Roman" panose="02020603050405020304" pitchFamily="18" charset="0"/>
              </a:rPr>
              <a:t>lexico-aspectual</a:t>
            </a:r>
            <a:r>
              <a:rPr lang="it-IT" sz="1400" dirty="0">
                <a:latin typeface="Times New Roman" panose="02020603050405020304" pitchFamily="18" charset="0"/>
                <a:ea typeface="Times New Roman" panose="02020603050405020304" pitchFamily="18" charset="0"/>
              </a:rPr>
              <a:t> </a:t>
            </a:r>
            <a:r>
              <a:rPr lang="it-IT" sz="1400" dirty="0" err="1">
                <a:latin typeface="Times New Roman" panose="02020603050405020304" pitchFamily="18" charset="0"/>
                <a:ea typeface="Times New Roman" panose="02020603050405020304" pitchFamily="18" charset="0"/>
              </a:rPr>
              <a:t>constraints</a:t>
            </a:r>
            <a:r>
              <a:rPr lang="it-IT" sz="1400" dirty="0">
                <a:latin typeface="Times New Roman" panose="02020603050405020304" pitchFamily="18" charset="0"/>
                <a:ea typeface="Times New Roman" panose="02020603050405020304" pitchFamily="18" charset="0"/>
              </a:rPr>
              <a:t> in </a:t>
            </a:r>
            <a:r>
              <a:rPr lang="it-IT" sz="1400" dirty="0" err="1">
                <a:latin typeface="Times New Roman" panose="02020603050405020304" pitchFamily="18" charset="0"/>
                <a:ea typeface="Times New Roman" panose="02020603050405020304" pitchFamily="18" charset="0"/>
              </a:rPr>
              <a:t>synchrony</a:t>
            </a:r>
            <a:r>
              <a:rPr lang="it-IT" sz="1400" dirty="0">
                <a:latin typeface="Times New Roman" panose="02020603050405020304" pitchFamily="18" charset="0"/>
                <a:ea typeface="Times New Roman" panose="02020603050405020304" pitchFamily="18" charset="0"/>
              </a:rPr>
              <a:t> and </a:t>
            </a:r>
            <a:r>
              <a:rPr lang="it-IT" sz="1400" dirty="0" err="1">
                <a:latin typeface="Times New Roman" panose="02020603050405020304" pitchFamily="18" charset="0"/>
                <a:ea typeface="Times New Roman" panose="02020603050405020304" pitchFamily="18" charset="0"/>
              </a:rPr>
              <a:t>diachrony</a:t>
            </a:r>
            <a:r>
              <a:rPr lang="it-IT" sz="1400" dirty="0">
                <a:latin typeface="Times New Roman" panose="02020603050405020304" pitchFamily="18" charset="0"/>
                <a:ea typeface="Times New Roman" panose="02020603050405020304" pitchFamily="18" charset="0"/>
              </a:rPr>
              <a:t>. </a:t>
            </a:r>
          </a:p>
          <a:p>
            <a:pPr defTabSz="179388"/>
            <a:r>
              <a:rPr lang="it-IT" sz="1400" i="1" dirty="0">
                <a:latin typeface="Times New Roman" panose="02020603050405020304" pitchFamily="18" charset="0"/>
                <a:ea typeface="Times New Roman" panose="02020603050405020304" pitchFamily="18" charset="0"/>
              </a:rPr>
              <a:t>      </a:t>
            </a:r>
            <a:r>
              <a:rPr lang="it-IT" sz="1400" i="1" dirty="0" err="1">
                <a:latin typeface="Times New Roman" panose="02020603050405020304" pitchFamily="18" charset="0"/>
                <a:ea typeface="Times New Roman" panose="02020603050405020304" pitchFamily="18" charset="0"/>
              </a:rPr>
              <a:t>Abralin</a:t>
            </a:r>
            <a:r>
              <a:rPr lang="it-IT" sz="1400" i="1" dirty="0">
                <a:latin typeface="Times New Roman" panose="02020603050405020304" pitchFamily="18" charset="0"/>
                <a:ea typeface="Times New Roman" panose="02020603050405020304" pitchFamily="18" charset="0"/>
              </a:rPr>
              <a:t> </a:t>
            </a:r>
            <a:r>
              <a:rPr lang="it-IT" sz="1400" i="1" dirty="0" err="1">
                <a:latin typeface="Times New Roman" panose="02020603050405020304" pitchFamily="18" charset="0"/>
                <a:ea typeface="Times New Roman" panose="02020603050405020304" pitchFamily="18" charset="0"/>
              </a:rPr>
              <a:t>ao</a:t>
            </a:r>
            <a:r>
              <a:rPr lang="it-IT" sz="1400" i="1" dirty="0">
                <a:latin typeface="Times New Roman" panose="02020603050405020304" pitchFamily="18" charset="0"/>
                <a:ea typeface="Times New Roman" panose="02020603050405020304" pitchFamily="18" charset="0"/>
              </a:rPr>
              <a:t> Vivo-</a:t>
            </a:r>
            <a:r>
              <a:rPr lang="it-IT" sz="1400" i="1" dirty="0" err="1">
                <a:latin typeface="Times New Roman" panose="02020603050405020304" pitchFamily="18" charset="0"/>
                <a:ea typeface="Times New Roman" panose="02020603050405020304" pitchFamily="18" charset="0"/>
              </a:rPr>
              <a:t>Linguist</a:t>
            </a:r>
            <a:r>
              <a:rPr lang="it-IT" sz="1400" i="1" dirty="0">
                <a:latin typeface="Times New Roman" panose="02020603050405020304" pitchFamily="18" charset="0"/>
                <a:ea typeface="Times New Roman" panose="02020603050405020304" pitchFamily="18" charset="0"/>
              </a:rPr>
              <a:t> online. </a:t>
            </a:r>
            <a:r>
              <a:rPr lang="it-IT" sz="1400" dirty="0">
                <a:latin typeface="Times New Roman" panose="02020603050405020304" pitchFamily="18" charset="0"/>
                <a:ea typeface="Times New Roman" panose="02020603050405020304" pitchFamily="18" charset="0"/>
              </a:rPr>
              <a:t>22 </a:t>
            </a:r>
            <a:r>
              <a:rPr lang="it-IT" sz="1400" dirty="0" err="1">
                <a:latin typeface="Times New Roman" panose="02020603050405020304" pitchFamily="18" charset="0"/>
                <a:ea typeface="Times New Roman" panose="02020603050405020304" pitchFamily="18" charset="0"/>
              </a:rPr>
              <a:t>July</a:t>
            </a:r>
            <a:r>
              <a:rPr lang="it-IT" sz="1400" dirty="0">
                <a:latin typeface="Times New Roman" panose="02020603050405020304" pitchFamily="18" charset="0"/>
                <a:ea typeface="Times New Roman" panose="02020603050405020304" pitchFamily="18" charset="0"/>
              </a:rPr>
              <a:t> 2020.</a:t>
            </a:r>
            <a:r>
              <a:rPr lang="en-GB" sz="1800" dirty="0">
                <a:effectLst/>
                <a:latin typeface="Times New Roman" panose="02020603050405020304" pitchFamily="18" charset="0"/>
                <a:ea typeface="Arial Unicode MS" panose="020B0604020202020204" pitchFamily="34" charset="-128"/>
                <a:cs typeface="Arial Unicode MS" panose="020B0604020202020204" pitchFamily="34" charset="-128"/>
              </a:rPr>
              <a:t> </a:t>
            </a:r>
          </a:p>
          <a:p>
            <a:pPr marL="0" marR="0" lvl="0" indent="0" algn="l" defTabSz="179388"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Cennamo</a:t>
            </a:r>
            <a:r>
              <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M. &amp; A. </a:t>
            </a:r>
            <a:r>
              <a:rPr kumimoji="0" lang="it-IT"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Sorace</a:t>
            </a:r>
            <a:r>
              <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2007. </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Auxiliary selection and split intransitivity in Paduan, in R. </a:t>
            </a:r>
            <a:r>
              <a:rPr kumimoji="0" lang="en-GB"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Aranovich</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(ed) </a:t>
            </a:r>
            <a:r>
              <a:rPr kumimoji="0" lang="en-GB"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Split auxiliary systems. A cross-linguistic </a:t>
            </a:r>
          </a:p>
          <a:p>
            <a:pPr marL="0" marR="0" lvl="0" indent="0" algn="l" defTabSz="179388" rtl="0" eaLnBrk="1" fontAlgn="auto" latinLnBrk="0" hangingPunct="1">
              <a:lnSpc>
                <a:spcPct val="100000"/>
              </a:lnSpc>
              <a:spcBef>
                <a:spcPts val="0"/>
              </a:spcBef>
              <a:spcAft>
                <a:spcPts val="0"/>
              </a:spcAft>
              <a:buClrTx/>
              <a:buSzTx/>
              <a:buFontTx/>
              <a:buNone/>
              <a:tabLst/>
              <a:defRPr/>
            </a:pPr>
            <a:r>
              <a:rPr lang="en-GB" sz="1400" i="1" dirty="0">
                <a:solidFill>
                  <a:prstClr val="black"/>
                </a:solidFill>
                <a:latin typeface="Times New Roman" panose="02020603050405020304" pitchFamily="18" charset="0"/>
                <a:ea typeface="Times New Roman" panose="02020603050405020304" pitchFamily="18" charset="0"/>
              </a:rPr>
              <a:t>		</a:t>
            </a:r>
            <a:r>
              <a:rPr kumimoji="0" lang="en-GB"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perspective. </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Amsterdam: J.</a:t>
            </a:r>
            <a:r>
              <a:rPr lang="it-IT" sz="1400" dirty="0">
                <a:solidFill>
                  <a:prstClr val="black"/>
                </a:solidFill>
                <a:latin typeface="Times" panose="02020603050405020304" pitchFamily="18" charset="0"/>
                <a:ea typeface="Times New Roman" panose="02020603050405020304" pitchFamily="18" charset="0"/>
              </a:rPr>
              <a:t> </a:t>
            </a:r>
            <a:r>
              <a:rPr kumimoji="0" lang="en-GB"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Benjamins</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65-99.</a:t>
            </a:r>
            <a:endParaRPr kumimoji="0" lang="it-IT" sz="14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mn-cs"/>
            </a:endParaRPr>
          </a:p>
          <a:p>
            <a:pPr marL="0" marR="0" lvl="0" indent="0" algn="l" defTabSz="179388"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D’Alessandro, R. &amp; A. </a:t>
            </a:r>
            <a:r>
              <a:rPr kumimoji="0" lang="en-GB"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Ledgeway</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2010. The </a:t>
            </a:r>
            <a:r>
              <a:rPr kumimoji="0" lang="en-GB"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Abruzzese</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T-v system: feature spreading and the double auxiliary construction, in R. D’Alessandro,</a:t>
            </a:r>
          </a:p>
          <a:p>
            <a:pPr marL="0" marR="0" lvl="0" indent="0" algn="l" defTabSz="179388" rtl="0" eaLnBrk="1" fontAlgn="auto" latinLnBrk="0" hangingPunct="1">
              <a:lnSpc>
                <a:spcPct val="100000"/>
              </a:lnSpc>
              <a:spcBef>
                <a:spcPts val="0"/>
              </a:spcBef>
              <a:spcAft>
                <a:spcPts val="0"/>
              </a:spcAft>
              <a:buClrTx/>
              <a:buSzTx/>
              <a:buFontTx/>
              <a:buNone/>
              <a:tabLst/>
              <a:defRPr/>
            </a:pPr>
            <a:r>
              <a:rPr lang="en-GB" sz="1400" dirty="0">
                <a:solidFill>
                  <a:prstClr val="black"/>
                </a:solidFill>
                <a:latin typeface="Times New Roman" panose="02020603050405020304" pitchFamily="18" charset="0"/>
                <a:ea typeface="Times New Roman" panose="02020603050405020304" pitchFamily="18" charset="0"/>
              </a:rPr>
              <a:t>		</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 </a:t>
            </a:r>
            <a:r>
              <a:rPr kumimoji="0" lang="en-GB"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Ledgeway</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I. Roberts (eds) </a:t>
            </a:r>
            <a:r>
              <a:rPr kumimoji="0" lang="en-GB"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Syntactic Variation. The Dialects of Italy</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Cambridge: CUP, 201-209.</a:t>
            </a:r>
          </a:p>
          <a:p>
            <a:pPr marR="36195">
              <a:lnSpc>
                <a:spcPts val="1800"/>
              </a:lnSpc>
            </a:pPr>
            <a:r>
              <a:rPr lang="en-GB" sz="1400" dirty="0" err="1">
                <a:effectLst/>
                <a:latin typeface="Times New Roman" panose="02020603050405020304" pitchFamily="18" charset="0"/>
                <a:ea typeface="Cambria" panose="02040503050406030204" pitchFamily="18" charset="0"/>
                <a:cs typeface="Times New Roman" panose="02020603050405020304" pitchFamily="18" charset="0"/>
              </a:rPr>
              <a:t>Dahlén</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E. 1964. </a:t>
            </a:r>
            <a:r>
              <a:rPr lang="en-GB" sz="1400" i="1" dirty="0">
                <a:effectLst/>
                <a:latin typeface="Times New Roman" panose="02020603050405020304" pitchFamily="18" charset="0"/>
                <a:ea typeface="ＭＳ 明朝" panose="02020609040205080304" pitchFamily="49" charset="-128"/>
                <a:cs typeface="Times New Roman" panose="02020603050405020304" pitchFamily="18" charset="0"/>
              </a:rPr>
              <a:t>Études </a:t>
            </a:r>
            <a:r>
              <a:rPr lang="en-GB" sz="1400" i="1" dirty="0" err="1">
                <a:effectLst/>
                <a:latin typeface="Times New Roman" panose="02020603050405020304" pitchFamily="18" charset="0"/>
                <a:ea typeface="ＭＳ 明朝" panose="02020609040205080304" pitchFamily="49" charset="-128"/>
                <a:cs typeface="Times New Roman" panose="02020603050405020304" pitchFamily="18" charset="0"/>
              </a:rPr>
              <a:t>syntaxiques</a:t>
            </a:r>
            <a:r>
              <a:rPr lang="en-GB" sz="1400" i="1" dirty="0">
                <a:effectLst/>
                <a:latin typeface="Times New Roman" panose="02020603050405020304" pitchFamily="18" charset="0"/>
                <a:ea typeface="ＭＳ 明朝" panose="02020609040205080304" pitchFamily="49" charset="-128"/>
                <a:cs typeface="Times New Roman" panose="02020603050405020304" pitchFamily="18" charset="0"/>
              </a:rPr>
              <a:t> sur les </a:t>
            </a:r>
            <a:r>
              <a:rPr lang="en-GB" sz="1400" i="1" dirty="0" err="1">
                <a:effectLst/>
                <a:latin typeface="Times New Roman" panose="02020603050405020304" pitchFamily="18" charset="0"/>
                <a:ea typeface="ＭＳ 明朝" panose="02020609040205080304" pitchFamily="49" charset="-128"/>
                <a:cs typeface="Times New Roman" panose="02020603050405020304" pitchFamily="18" charset="0"/>
              </a:rPr>
              <a:t>pronoms</a:t>
            </a:r>
            <a:r>
              <a:rPr lang="en-GB" sz="14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1400" i="1" dirty="0" err="1">
                <a:effectLst/>
                <a:latin typeface="Times New Roman" panose="02020603050405020304" pitchFamily="18" charset="0"/>
                <a:ea typeface="ＭＳ 明朝" panose="02020609040205080304" pitchFamily="49" charset="-128"/>
                <a:cs typeface="Times New Roman" panose="02020603050405020304" pitchFamily="18" charset="0"/>
              </a:rPr>
              <a:t>réfléchis</a:t>
            </a:r>
            <a:r>
              <a:rPr lang="en-GB" sz="14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1400" i="1" dirty="0" err="1">
                <a:effectLst/>
                <a:latin typeface="Times New Roman" panose="02020603050405020304" pitchFamily="18" charset="0"/>
                <a:ea typeface="ＭＳ 明朝" panose="02020609040205080304" pitchFamily="49" charset="-128"/>
                <a:cs typeface="Times New Roman" panose="02020603050405020304" pitchFamily="18" charset="0"/>
              </a:rPr>
              <a:t>pléonastiques</a:t>
            </a:r>
            <a:r>
              <a:rPr lang="en-GB" sz="14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1400" i="1" dirty="0" err="1">
                <a:effectLst/>
                <a:latin typeface="Times New Roman" panose="02020603050405020304" pitchFamily="18" charset="0"/>
                <a:ea typeface="ＭＳ 明朝" panose="02020609040205080304" pitchFamily="49" charset="-128"/>
                <a:cs typeface="Times New Roman" panose="02020603050405020304" pitchFamily="18" charset="0"/>
              </a:rPr>
              <a:t>en</a:t>
            </a:r>
            <a:r>
              <a:rPr lang="en-GB" sz="14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1400" i="1" dirty="0" err="1">
                <a:effectLst/>
                <a:latin typeface="Times New Roman" panose="02020603050405020304" pitchFamily="18" charset="0"/>
                <a:ea typeface="ＭＳ 明朝" panose="02020609040205080304" pitchFamily="49" charset="-128"/>
                <a:cs typeface="Times New Roman" panose="02020603050405020304" pitchFamily="18" charset="0"/>
              </a:rPr>
              <a:t>latin</a:t>
            </a:r>
            <a:r>
              <a:rPr lang="en-GB" sz="1400" i="1" dirty="0">
                <a:effectLst/>
                <a:latin typeface="Times New Roman" panose="02020603050405020304" pitchFamily="18" charset="0"/>
                <a:ea typeface="ＭＳ 明朝" panose="02020609040205080304" pitchFamily="49" charset="-128"/>
                <a:cs typeface="Times New Roman" panose="02020603050405020304" pitchFamily="18" charset="0"/>
              </a:rPr>
              <a:t>. Stockholm: Almqvist.</a:t>
            </a:r>
            <a:endParaRPr lang="en-GB" sz="1400" dirty="0">
              <a:effectLst/>
              <a:latin typeface="Times New Roman" panose="02020603050405020304" pitchFamily="18" charset="0"/>
              <a:ea typeface="Cambria" panose="02040503050406030204" pitchFamily="18" charset="0"/>
              <a:cs typeface="Times New Roman" panose="02020603050405020304" pitchFamily="18" charset="0"/>
            </a:endParaRPr>
          </a:p>
          <a:p>
            <a:pPr marR="36195">
              <a:lnSpc>
                <a:spcPts val="1800"/>
              </a:lnSpc>
            </a:pPr>
            <a:r>
              <a:rPr lang="en-GB" sz="1400" dirty="0" err="1">
                <a:effectLst/>
                <a:latin typeface="Times New Roman" panose="02020603050405020304" pitchFamily="18" charset="0"/>
                <a:ea typeface="Cambria" panose="02040503050406030204" pitchFamily="18" charset="0"/>
                <a:cs typeface="Times New Roman" panose="02020603050405020304" pitchFamily="18" charset="0"/>
              </a:rPr>
              <a:t>Feltenius</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L. 1977. </a:t>
            </a:r>
            <a:r>
              <a:rPr lang="en-GB" sz="1400" i="1" dirty="0" err="1">
                <a:effectLst/>
                <a:latin typeface="Times New Roman" panose="02020603050405020304" pitchFamily="18" charset="0"/>
                <a:ea typeface="Cambria" panose="02040503050406030204" pitchFamily="18" charset="0"/>
                <a:cs typeface="Times New Roman" panose="02020603050405020304" pitchFamily="18" charset="0"/>
              </a:rPr>
              <a:t>Intransitivization</a:t>
            </a:r>
            <a:r>
              <a:rPr lang="en-GB" sz="1400" i="1" dirty="0">
                <a:effectLst/>
                <a:latin typeface="Times New Roman" panose="02020603050405020304" pitchFamily="18" charset="0"/>
                <a:ea typeface="Cambria" panose="02040503050406030204" pitchFamily="18" charset="0"/>
                <a:cs typeface="Times New Roman" panose="02020603050405020304" pitchFamily="18" charset="0"/>
              </a:rPr>
              <a:t> in Latin. </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Uppsala: </a:t>
            </a:r>
            <a:r>
              <a:rPr lang="en-GB" sz="1400" dirty="0" err="1">
                <a:effectLst/>
                <a:latin typeface="Times New Roman" panose="02020603050405020304" pitchFamily="18" charset="0"/>
                <a:ea typeface="Cambria" panose="02040503050406030204" pitchFamily="18" charset="0"/>
                <a:cs typeface="Times New Roman" panose="02020603050405020304" pitchFamily="18" charset="0"/>
              </a:rPr>
              <a:t>Almkvist</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 &amp; </a:t>
            </a:r>
            <a:r>
              <a:rPr lang="en-GB" sz="1400" dirty="0" err="1">
                <a:effectLst/>
                <a:latin typeface="Times New Roman" panose="02020603050405020304" pitchFamily="18" charset="0"/>
                <a:ea typeface="Cambria" panose="02040503050406030204" pitchFamily="18" charset="0"/>
                <a:cs typeface="Times New Roman" panose="02020603050405020304" pitchFamily="18" charset="0"/>
              </a:rPr>
              <a:t>Wiksell</a:t>
            </a:r>
            <a:r>
              <a:rPr lang="en-GB" sz="1400" dirty="0">
                <a:effectLst/>
                <a:latin typeface="Times New Roman" panose="02020603050405020304" pitchFamily="18" charset="0"/>
                <a:ea typeface="Cambria" panose="02040503050406030204" pitchFamily="18" charset="0"/>
                <a:cs typeface="Times New Roman" panose="02020603050405020304" pitchFamily="18" charset="0"/>
              </a:rPr>
              <a:t>.</a:t>
            </a:r>
          </a:p>
          <a:p>
            <a:pPr marR="36195">
              <a:lnSpc>
                <a:spcPts val="1800"/>
              </a:lnSpc>
            </a:pPr>
            <a:r>
              <a:rPr lang="en-US" sz="1400" dirty="0" err="1">
                <a:effectLst/>
                <a:latin typeface="Times New Roman" panose="02020603050405020304" pitchFamily="18" charset="0"/>
                <a:ea typeface="Times New Roman" panose="02020603050405020304" pitchFamily="18" charset="0"/>
                <a:cs typeface="New York"/>
              </a:rPr>
              <a:t>Flobert</a:t>
            </a:r>
            <a:r>
              <a:rPr lang="en-US" sz="1400" dirty="0">
                <a:effectLst/>
                <a:latin typeface="Times New Roman" panose="02020603050405020304" pitchFamily="18" charset="0"/>
                <a:ea typeface="Times New Roman" panose="02020603050405020304" pitchFamily="18" charset="0"/>
                <a:cs typeface="New York"/>
              </a:rPr>
              <a:t>, P. 1975. </a:t>
            </a:r>
            <a:r>
              <a:rPr lang="en-US" sz="1400" i="1" dirty="0">
                <a:effectLst/>
                <a:latin typeface="Times New Roman" panose="02020603050405020304" pitchFamily="18" charset="0"/>
                <a:ea typeface="Times New Roman" panose="02020603050405020304" pitchFamily="18" charset="0"/>
                <a:cs typeface="New York"/>
              </a:rPr>
              <a:t>Les </a:t>
            </a:r>
            <a:r>
              <a:rPr lang="en-US" sz="1400" i="1" dirty="0" err="1">
                <a:effectLst/>
                <a:latin typeface="Times New Roman" panose="02020603050405020304" pitchFamily="18" charset="0"/>
                <a:ea typeface="Times New Roman" panose="02020603050405020304" pitchFamily="18" charset="0"/>
                <a:cs typeface="New York"/>
              </a:rPr>
              <a:t>verbes</a:t>
            </a:r>
            <a:r>
              <a:rPr lang="en-US" sz="1400" i="1" dirty="0">
                <a:effectLst/>
                <a:latin typeface="Times New Roman" panose="02020603050405020304" pitchFamily="18" charset="0"/>
                <a:ea typeface="Times New Roman" panose="02020603050405020304" pitchFamily="18" charset="0"/>
                <a:cs typeface="New York"/>
              </a:rPr>
              <a:t> </a:t>
            </a:r>
            <a:r>
              <a:rPr lang="en-US" sz="1400" i="1" dirty="0" err="1">
                <a:effectLst/>
                <a:latin typeface="Times New Roman" panose="02020603050405020304" pitchFamily="18" charset="0"/>
                <a:ea typeface="Times New Roman" panose="02020603050405020304" pitchFamily="18" charset="0"/>
                <a:cs typeface="New York"/>
              </a:rPr>
              <a:t>Déponents</a:t>
            </a:r>
            <a:r>
              <a:rPr lang="en-US" sz="1400" i="1" dirty="0">
                <a:effectLst/>
                <a:latin typeface="Times New Roman" panose="02020603050405020304" pitchFamily="18" charset="0"/>
                <a:ea typeface="Times New Roman" panose="02020603050405020304" pitchFamily="18" charset="0"/>
                <a:cs typeface="New York"/>
              </a:rPr>
              <a:t> Latins des </a:t>
            </a:r>
            <a:r>
              <a:rPr lang="en-US" sz="1400" i="1" dirty="0" err="1">
                <a:effectLst/>
                <a:latin typeface="Times New Roman" panose="02020603050405020304" pitchFamily="18" charset="0"/>
                <a:ea typeface="Times New Roman" panose="02020603050405020304" pitchFamily="18" charset="0"/>
                <a:cs typeface="New York"/>
              </a:rPr>
              <a:t>Origines</a:t>
            </a:r>
            <a:r>
              <a:rPr lang="en-US" sz="1400" i="1" dirty="0">
                <a:effectLst/>
                <a:latin typeface="Times New Roman" panose="02020603050405020304" pitchFamily="18" charset="0"/>
                <a:ea typeface="Times New Roman" panose="02020603050405020304" pitchFamily="18" charset="0"/>
                <a:cs typeface="New York"/>
              </a:rPr>
              <a:t> </a:t>
            </a:r>
            <a:r>
              <a:rPr lang="en-US" sz="1400" i="1" dirty="0" err="1">
                <a:effectLst/>
                <a:latin typeface="Times New Roman" panose="02020603050405020304" pitchFamily="18" charset="0"/>
                <a:ea typeface="Times New Roman" panose="02020603050405020304" pitchFamily="18" charset="0"/>
                <a:cs typeface="New York"/>
              </a:rPr>
              <a:t>à</a:t>
            </a:r>
            <a:r>
              <a:rPr lang="en-US" sz="1400" i="1" dirty="0">
                <a:effectLst/>
                <a:latin typeface="Times New Roman" panose="02020603050405020304" pitchFamily="18" charset="0"/>
                <a:ea typeface="Times New Roman" panose="02020603050405020304" pitchFamily="18" charset="0"/>
                <a:cs typeface="New York"/>
              </a:rPr>
              <a:t> Charlemagne</a:t>
            </a:r>
            <a:r>
              <a:rPr lang="en-US" sz="1400" dirty="0">
                <a:effectLst/>
                <a:latin typeface="Times New Roman" panose="02020603050405020304" pitchFamily="18" charset="0"/>
                <a:ea typeface="Times New Roman" panose="02020603050405020304" pitchFamily="18" charset="0"/>
                <a:cs typeface="New York"/>
              </a:rPr>
              <a:t>. Paris: Les Belles </a:t>
            </a:r>
            <a:r>
              <a:rPr lang="en-US" sz="1400" dirty="0" err="1">
                <a:effectLst/>
                <a:latin typeface="Times New Roman" panose="02020603050405020304" pitchFamily="18" charset="0"/>
                <a:ea typeface="Times New Roman" panose="02020603050405020304" pitchFamily="18" charset="0"/>
                <a:cs typeface="New York"/>
              </a:rPr>
              <a:t>Lettres</a:t>
            </a:r>
            <a:r>
              <a:rPr lang="en-US" sz="1400" dirty="0">
                <a:effectLst/>
                <a:latin typeface="Times New Roman" panose="02020603050405020304" pitchFamily="18" charset="0"/>
                <a:ea typeface="Times New Roman" panose="02020603050405020304" pitchFamily="18" charset="0"/>
                <a:cs typeface="New York"/>
              </a:rPr>
              <a:t>.</a:t>
            </a:r>
          </a:p>
          <a:p>
            <a:pPr marR="36195" algn="l">
              <a:lnSpc>
                <a:spcPts val="1800"/>
              </a:lnSpc>
            </a:pPr>
            <a:r>
              <a:rPr lang="en-US" sz="1400" dirty="0">
                <a:effectLst/>
                <a:latin typeface="Times New Roman" panose="02020603050405020304" pitchFamily="18" charset="0"/>
                <a:ea typeface="Times New Roman" panose="02020603050405020304" pitchFamily="18" charset="0"/>
                <a:cs typeface="New York"/>
              </a:rPr>
              <a:t>Herman, J. 1997. </a:t>
            </a:r>
            <a:r>
              <a:rPr lang="en-US" sz="1400" dirty="0" err="1">
                <a:effectLst/>
                <a:latin typeface="Times New Roman" panose="02020603050405020304" pitchFamily="18" charset="0"/>
                <a:ea typeface="Times New Roman" panose="02020603050405020304" pitchFamily="18" charset="0"/>
                <a:cs typeface="New York"/>
              </a:rPr>
              <a:t>À</a:t>
            </a:r>
            <a:r>
              <a:rPr lang="en-US" sz="1400" dirty="0">
                <a:effectLst/>
                <a:latin typeface="Times New Roman" panose="02020603050405020304" pitchFamily="18" charset="0"/>
                <a:ea typeface="Times New Roman" panose="02020603050405020304" pitchFamily="18" charset="0"/>
                <a:cs typeface="New York"/>
              </a:rPr>
              <a:t> </a:t>
            </a:r>
            <a:r>
              <a:rPr lang="en-US" sz="1400" dirty="0" err="1">
                <a:effectLst/>
                <a:latin typeface="Times New Roman" panose="02020603050405020304" pitchFamily="18" charset="0"/>
                <a:ea typeface="Times New Roman" panose="02020603050405020304" pitchFamily="18" charset="0"/>
                <a:cs typeface="New York"/>
              </a:rPr>
              <a:t>propos</a:t>
            </a:r>
            <a:r>
              <a:rPr lang="en-US" sz="1400" dirty="0">
                <a:effectLst/>
                <a:latin typeface="Times New Roman" panose="02020603050405020304" pitchFamily="18" charset="0"/>
                <a:ea typeface="Times New Roman" panose="02020603050405020304" pitchFamily="18" charset="0"/>
                <a:cs typeface="New York"/>
              </a:rPr>
              <a:t> du </a:t>
            </a:r>
            <a:r>
              <a:rPr lang="en-US" sz="1400" dirty="0" err="1">
                <a:effectLst/>
                <a:latin typeface="Times New Roman" panose="02020603050405020304" pitchFamily="18" charset="0"/>
                <a:ea typeface="Times New Roman" panose="02020603050405020304" pitchFamily="18" charset="0"/>
                <a:cs typeface="New York"/>
              </a:rPr>
              <a:t>débat</a:t>
            </a:r>
            <a:r>
              <a:rPr lang="en-US" sz="1400" dirty="0">
                <a:effectLst/>
                <a:latin typeface="Times New Roman" panose="02020603050405020304" pitchFamily="18" charset="0"/>
                <a:ea typeface="Times New Roman" panose="02020603050405020304" pitchFamily="18" charset="0"/>
                <a:cs typeface="New York"/>
              </a:rPr>
              <a:t> sur le </a:t>
            </a:r>
            <a:r>
              <a:rPr lang="en-US" sz="1400" dirty="0" err="1">
                <a:effectLst/>
                <a:latin typeface="Times New Roman" panose="02020603050405020304" pitchFamily="18" charset="0"/>
                <a:ea typeface="Times New Roman" panose="02020603050405020304" pitchFamily="18" charset="0"/>
                <a:cs typeface="New York"/>
              </a:rPr>
              <a:t>pluriel</a:t>
            </a:r>
            <a:r>
              <a:rPr lang="en-US" sz="1400" dirty="0">
                <a:effectLst/>
                <a:latin typeface="Times New Roman" panose="02020603050405020304" pitchFamily="18" charset="0"/>
                <a:ea typeface="Times New Roman" panose="02020603050405020304" pitchFamily="18" charset="0"/>
                <a:cs typeface="New York"/>
              </a:rPr>
              <a:t> des </a:t>
            </a:r>
            <a:r>
              <a:rPr lang="en-US" sz="1400" dirty="0" err="1">
                <a:effectLst/>
                <a:latin typeface="Times New Roman" panose="02020603050405020304" pitchFamily="18" charset="0"/>
                <a:ea typeface="Times New Roman" panose="02020603050405020304" pitchFamily="18" charset="0"/>
                <a:cs typeface="New York"/>
              </a:rPr>
              <a:t>noms</a:t>
            </a:r>
            <a:r>
              <a:rPr lang="en-US" sz="1400" dirty="0">
                <a:effectLst/>
                <a:latin typeface="Times New Roman" panose="02020603050405020304" pitchFamily="18" charset="0"/>
                <a:ea typeface="Times New Roman" panose="02020603050405020304" pitchFamily="18" charset="0"/>
                <a:cs typeface="New York"/>
              </a:rPr>
              <a:t> </a:t>
            </a:r>
            <a:r>
              <a:rPr lang="en-US" sz="1400" dirty="0" err="1">
                <a:effectLst/>
                <a:latin typeface="Times New Roman" panose="02020603050405020304" pitchFamily="18" charset="0"/>
                <a:ea typeface="Times New Roman" panose="02020603050405020304" pitchFamily="18" charset="0"/>
                <a:cs typeface="New York"/>
              </a:rPr>
              <a:t>italiens</a:t>
            </a:r>
            <a:r>
              <a:rPr lang="en-US" sz="1400" dirty="0">
                <a:effectLst/>
                <a:latin typeface="Times New Roman" panose="02020603050405020304" pitchFamily="18" charset="0"/>
                <a:ea typeface="Times New Roman" panose="02020603050405020304" pitchFamily="18" charset="0"/>
                <a:cs typeface="New York"/>
              </a:rPr>
              <a:t> (et </a:t>
            </a:r>
            <a:r>
              <a:rPr lang="en-US" sz="1400" dirty="0" err="1">
                <a:effectLst/>
                <a:latin typeface="Times New Roman" panose="02020603050405020304" pitchFamily="18" charset="0"/>
                <a:ea typeface="Times New Roman" panose="02020603050405020304" pitchFamily="18" charset="0"/>
                <a:cs typeface="New York"/>
              </a:rPr>
              <a:t>roumains</a:t>
            </a:r>
            <a:r>
              <a:rPr lang="en-US" sz="1400" dirty="0">
                <a:effectLst/>
                <a:latin typeface="Times New Roman" panose="02020603050405020304" pitchFamily="18" charset="0"/>
                <a:ea typeface="Times New Roman" panose="02020603050405020304" pitchFamily="18" charset="0"/>
                <a:cs typeface="New York"/>
              </a:rPr>
              <a:t>): </a:t>
            </a:r>
            <a:r>
              <a:rPr lang="en-US" sz="1400" dirty="0" err="1">
                <a:effectLst/>
                <a:latin typeface="Times New Roman" panose="02020603050405020304" pitchFamily="18" charset="0"/>
                <a:ea typeface="Times New Roman" panose="02020603050405020304" pitchFamily="18" charset="0"/>
                <a:cs typeface="New York"/>
              </a:rPr>
              <a:t>à</a:t>
            </a:r>
            <a:r>
              <a:rPr lang="en-US" sz="1400" dirty="0">
                <a:effectLst/>
                <a:latin typeface="Times New Roman" panose="02020603050405020304" pitchFamily="18" charset="0"/>
                <a:ea typeface="Times New Roman" panose="02020603050405020304" pitchFamily="18" charset="0"/>
                <a:cs typeface="New York"/>
              </a:rPr>
              <a:t> la recherche  </a:t>
            </a:r>
            <a:r>
              <a:rPr lang="en-US" sz="1400" dirty="0" err="1">
                <a:effectLst/>
                <a:latin typeface="Times New Roman" panose="02020603050405020304" pitchFamily="18" charset="0"/>
                <a:ea typeface="Times New Roman" panose="02020603050405020304" pitchFamily="18" charset="0"/>
                <a:cs typeface="New York"/>
              </a:rPr>
              <a:t>d'une</a:t>
            </a:r>
            <a:r>
              <a:rPr lang="en-US" sz="1400" dirty="0">
                <a:effectLst/>
                <a:latin typeface="Times New Roman" panose="02020603050405020304" pitchFamily="18" charset="0"/>
                <a:ea typeface="Times New Roman" panose="02020603050405020304" pitchFamily="18" charset="0"/>
                <a:cs typeface="New York"/>
              </a:rPr>
              <a:t> conclusion. In G. </a:t>
            </a:r>
            <a:r>
              <a:rPr lang="en-US" sz="1400" dirty="0" err="1">
                <a:effectLst/>
                <a:latin typeface="Times New Roman" panose="02020603050405020304" pitchFamily="18" charset="0"/>
                <a:ea typeface="Times New Roman" panose="02020603050405020304" pitchFamily="18" charset="0"/>
                <a:cs typeface="New York"/>
              </a:rPr>
              <a:t>Holtus</a:t>
            </a:r>
            <a:r>
              <a:rPr lang="en-US" sz="1400" dirty="0">
                <a:effectLst/>
                <a:latin typeface="Times New Roman" panose="02020603050405020304" pitchFamily="18" charset="0"/>
                <a:ea typeface="Times New Roman" panose="02020603050405020304" pitchFamily="18" charset="0"/>
                <a:cs typeface="New York"/>
              </a:rPr>
              <a:t>, J. Kramer </a:t>
            </a:r>
            <a:r>
              <a:rPr lang="en-US" sz="1400" dirty="0">
                <a:latin typeface="Times New Roman" panose="02020603050405020304" pitchFamily="18" charset="0"/>
                <a:ea typeface="Times New Roman" panose="02020603050405020304" pitchFamily="18" charset="0"/>
                <a:cs typeface="New York"/>
              </a:rPr>
              <a:t>&amp;</a:t>
            </a:r>
          </a:p>
          <a:p>
            <a:pPr marR="36195" algn="l">
              <a:lnSpc>
                <a:spcPts val="1800"/>
              </a:lnSpc>
            </a:pPr>
            <a:r>
              <a:rPr lang="en-US" sz="1400" dirty="0">
                <a:effectLst/>
                <a:latin typeface="Times New Roman" panose="02020603050405020304" pitchFamily="18" charset="0"/>
                <a:ea typeface="Times New Roman" panose="02020603050405020304" pitchFamily="18" charset="0"/>
                <a:cs typeface="New York"/>
              </a:rPr>
              <a:t>       W. </a:t>
            </a:r>
            <a:r>
              <a:rPr lang="en-US" sz="1400" dirty="0" err="1">
                <a:effectLst/>
                <a:latin typeface="Times New Roman" panose="02020603050405020304" pitchFamily="18" charset="0"/>
                <a:ea typeface="Times New Roman" panose="02020603050405020304" pitchFamily="18" charset="0"/>
                <a:cs typeface="New York"/>
              </a:rPr>
              <a:t>Schweichard</a:t>
            </a:r>
            <a:r>
              <a:rPr lang="en-US" sz="1400" dirty="0">
                <a:effectLst/>
                <a:latin typeface="Times New Roman" panose="02020603050405020304" pitchFamily="18" charset="0"/>
                <a:ea typeface="Times New Roman" panose="02020603050405020304" pitchFamily="18" charset="0"/>
                <a:cs typeface="New York"/>
              </a:rPr>
              <a:t> (eds), </a:t>
            </a:r>
            <a:r>
              <a:rPr lang="en-US" sz="1400" i="1" dirty="0" err="1">
                <a:effectLst/>
                <a:latin typeface="Times New Roman" panose="02020603050405020304" pitchFamily="18" charset="0"/>
                <a:ea typeface="Times New Roman" panose="02020603050405020304" pitchFamily="18" charset="0"/>
                <a:cs typeface="New York"/>
              </a:rPr>
              <a:t>Italica</a:t>
            </a:r>
            <a:r>
              <a:rPr lang="en-US" sz="1400" i="1" dirty="0">
                <a:effectLst/>
                <a:latin typeface="Times New Roman" panose="02020603050405020304" pitchFamily="18" charset="0"/>
                <a:ea typeface="Times New Roman" panose="02020603050405020304" pitchFamily="18" charset="0"/>
                <a:cs typeface="New York"/>
              </a:rPr>
              <a:t> et </a:t>
            </a:r>
            <a:r>
              <a:rPr lang="en-US" sz="1400" i="1" dirty="0" err="1">
                <a:effectLst/>
                <a:latin typeface="Times New Roman" panose="02020603050405020304" pitchFamily="18" charset="0"/>
                <a:ea typeface="Times New Roman" panose="02020603050405020304" pitchFamily="18" charset="0"/>
                <a:cs typeface="New York"/>
              </a:rPr>
              <a:t>Romanica</a:t>
            </a:r>
            <a:r>
              <a:rPr lang="en-US" sz="1400" i="1" dirty="0">
                <a:effectLst/>
                <a:latin typeface="Times New Roman" panose="02020603050405020304" pitchFamily="18" charset="0"/>
                <a:ea typeface="Times New Roman" panose="02020603050405020304" pitchFamily="18" charset="0"/>
                <a:cs typeface="New York"/>
              </a:rPr>
              <a:t>, </a:t>
            </a:r>
            <a:r>
              <a:rPr lang="en-US" sz="1400" dirty="0">
                <a:effectLst/>
                <a:latin typeface="Times New Roman" panose="02020603050405020304" pitchFamily="18" charset="0"/>
                <a:ea typeface="Times New Roman" panose="02020603050405020304" pitchFamily="18" charset="0"/>
                <a:cs typeface="New York"/>
              </a:rPr>
              <a:t>19–30.</a:t>
            </a:r>
            <a:r>
              <a:rPr lang="it-IT" sz="1400" dirty="0">
                <a:latin typeface="New York"/>
                <a:ea typeface="Times New Roman" panose="02020603050405020304" pitchFamily="18" charset="0"/>
                <a:cs typeface="New York"/>
              </a:rPr>
              <a:t> </a:t>
            </a:r>
            <a:r>
              <a:rPr lang="en-US" sz="1400" i="1" dirty="0">
                <a:effectLst/>
                <a:latin typeface="Times New Roman" panose="02020603050405020304" pitchFamily="18" charset="0"/>
                <a:ea typeface="Times New Roman" panose="02020603050405020304" pitchFamily="18" charset="0"/>
                <a:cs typeface="New York"/>
              </a:rPr>
              <a:t>Festschrift </a:t>
            </a:r>
            <a:r>
              <a:rPr lang="en-US" sz="1400" i="1" dirty="0" err="1">
                <a:effectLst/>
                <a:latin typeface="Times New Roman" panose="02020603050405020304" pitchFamily="18" charset="0"/>
                <a:ea typeface="Times New Roman" panose="02020603050405020304" pitchFamily="18" charset="0"/>
                <a:cs typeface="New York"/>
              </a:rPr>
              <a:t>für</a:t>
            </a:r>
            <a:r>
              <a:rPr lang="en-US" sz="1400" i="1" dirty="0">
                <a:effectLst/>
                <a:latin typeface="Times New Roman" panose="02020603050405020304" pitchFamily="18" charset="0"/>
                <a:ea typeface="Times New Roman" panose="02020603050405020304" pitchFamily="18" charset="0"/>
                <a:cs typeface="New York"/>
              </a:rPr>
              <a:t> Max Pfister </a:t>
            </a:r>
            <a:r>
              <a:rPr lang="en-US" sz="1400" i="1" dirty="0" err="1">
                <a:effectLst/>
                <a:latin typeface="Times New Roman" panose="02020603050405020304" pitchFamily="18" charset="0"/>
                <a:ea typeface="Times New Roman" panose="02020603050405020304" pitchFamily="18" charset="0"/>
                <a:cs typeface="New York"/>
              </a:rPr>
              <a:t>zum</a:t>
            </a:r>
            <a:r>
              <a:rPr lang="en-US" sz="1400" i="1" dirty="0">
                <a:effectLst/>
                <a:latin typeface="Times New Roman" panose="02020603050405020304" pitchFamily="18" charset="0"/>
                <a:ea typeface="Times New Roman" panose="02020603050405020304" pitchFamily="18" charset="0"/>
                <a:cs typeface="New York"/>
              </a:rPr>
              <a:t> 65. </a:t>
            </a:r>
            <a:r>
              <a:rPr lang="en-US" sz="1400" i="1" dirty="0" err="1">
                <a:effectLst/>
                <a:latin typeface="Times New Roman" panose="02020603050405020304" pitchFamily="18" charset="0"/>
                <a:ea typeface="Times New Roman" panose="02020603050405020304" pitchFamily="18" charset="0"/>
                <a:cs typeface="New York"/>
              </a:rPr>
              <a:t>Geburstag</a:t>
            </a:r>
            <a:r>
              <a:rPr lang="en-US" sz="1400" i="1" dirty="0">
                <a:effectLst/>
                <a:latin typeface="Times New Roman" panose="02020603050405020304" pitchFamily="18" charset="0"/>
                <a:ea typeface="Times New Roman" panose="02020603050405020304" pitchFamily="18" charset="0"/>
                <a:cs typeface="New York"/>
              </a:rPr>
              <a:t>. </a:t>
            </a:r>
            <a:r>
              <a:rPr lang="en-US" sz="1400" dirty="0">
                <a:effectLst/>
                <a:latin typeface="Times New Roman" panose="02020603050405020304" pitchFamily="18" charset="0"/>
                <a:ea typeface="Times New Roman" panose="02020603050405020304" pitchFamily="18" charset="0"/>
                <a:cs typeface="New York"/>
              </a:rPr>
              <a:t>Tübingen: Niemeyer.</a:t>
            </a:r>
            <a:endParaRPr lang="it-IT" sz="1400" dirty="0">
              <a:effectLst/>
              <a:latin typeface="New York"/>
              <a:ea typeface="Times New Roman" panose="02020603050405020304" pitchFamily="18" charset="0"/>
              <a:cs typeface="New York"/>
            </a:endParaRPr>
          </a:p>
          <a:p>
            <a:pPr marR="36195" algn="l">
              <a:lnSpc>
                <a:spcPts val="1800"/>
              </a:lnSpc>
            </a:pPr>
            <a:r>
              <a:rPr lang="en-US" sz="1400" dirty="0">
                <a:effectLst/>
                <a:latin typeface="Times New Roman" panose="02020603050405020304" pitchFamily="18" charset="0"/>
                <a:ea typeface="Times New Roman" panose="02020603050405020304" pitchFamily="18" charset="0"/>
                <a:cs typeface="New York"/>
              </a:rPr>
              <a:t>Herman, J. </a:t>
            </a:r>
            <a:r>
              <a:rPr lang="it-IT" sz="1400" dirty="0">
                <a:effectLst/>
                <a:latin typeface="Times New Roman" panose="02020603050405020304" pitchFamily="18" charset="0"/>
                <a:ea typeface="Times New Roman" panose="02020603050405020304" pitchFamily="18" charset="0"/>
                <a:cs typeface="New York"/>
              </a:rPr>
              <a:t>2002. La </a:t>
            </a:r>
            <a:r>
              <a:rPr lang="it-IT" sz="1400" dirty="0" err="1">
                <a:effectLst/>
                <a:latin typeface="Times New Roman" panose="02020603050405020304" pitchFamily="18" charset="0"/>
                <a:ea typeface="Times New Roman" panose="02020603050405020304" pitchFamily="18" charset="0"/>
                <a:cs typeface="New York"/>
              </a:rPr>
              <a:t>disparition</a:t>
            </a:r>
            <a:r>
              <a:rPr lang="it-IT" sz="1400" dirty="0">
                <a:effectLst/>
                <a:latin typeface="Times New Roman" panose="02020603050405020304" pitchFamily="18" charset="0"/>
                <a:ea typeface="Times New Roman" panose="02020603050405020304" pitchFamily="18" charset="0"/>
                <a:cs typeface="New York"/>
              </a:rPr>
              <a:t> </a:t>
            </a:r>
            <a:r>
              <a:rPr lang="it-IT" sz="1400" dirty="0" err="1">
                <a:effectLst/>
                <a:latin typeface="Times New Roman" panose="02020603050405020304" pitchFamily="18" charset="0"/>
                <a:ea typeface="Times New Roman" panose="02020603050405020304" pitchFamily="18" charset="0"/>
                <a:cs typeface="New York"/>
              </a:rPr>
              <a:t>du</a:t>
            </a:r>
            <a:r>
              <a:rPr lang="it-IT" sz="1400" dirty="0">
                <a:effectLst/>
                <a:latin typeface="Times New Roman" panose="02020603050405020304" pitchFamily="18" charset="0"/>
                <a:ea typeface="Times New Roman" panose="02020603050405020304" pitchFamily="18" charset="0"/>
                <a:cs typeface="New York"/>
              </a:rPr>
              <a:t> </a:t>
            </a:r>
            <a:r>
              <a:rPr lang="it-IT" sz="1400" dirty="0" err="1">
                <a:effectLst/>
                <a:latin typeface="Times New Roman" panose="02020603050405020304" pitchFamily="18" charset="0"/>
                <a:ea typeface="Times New Roman" panose="02020603050405020304" pitchFamily="18" charset="0"/>
                <a:cs typeface="New York"/>
              </a:rPr>
              <a:t>passif</a:t>
            </a:r>
            <a:r>
              <a:rPr lang="it-IT" sz="1400" dirty="0">
                <a:effectLst/>
                <a:latin typeface="Times New Roman" panose="02020603050405020304" pitchFamily="18" charset="0"/>
                <a:ea typeface="Times New Roman" panose="02020603050405020304" pitchFamily="18" charset="0"/>
                <a:cs typeface="New York"/>
              </a:rPr>
              <a:t> </a:t>
            </a:r>
            <a:r>
              <a:rPr lang="it-IT" sz="1400" dirty="0" err="1">
                <a:effectLst/>
                <a:latin typeface="Times New Roman" panose="02020603050405020304" pitchFamily="18" charset="0"/>
                <a:ea typeface="Times New Roman" panose="02020603050405020304" pitchFamily="18" charset="0"/>
                <a:cs typeface="New York"/>
              </a:rPr>
              <a:t>synthétique</a:t>
            </a:r>
            <a:r>
              <a:rPr lang="it-IT" sz="1400" dirty="0">
                <a:effectLst/>
                <a:latin typeface="Times New Roman" panose="02020603050405020304" pitchFamily="18" charset="0"/>
                <a:ea typeface="Times New Roman" panose="02020603050405020304" pitchFamily="18" charset="0"/>
                <a:cs typeface="New York"/>
              </a:rPr>
              <a:t> latin: </a:t>
            </a:r>
            <a:r>
              <a:rPr lang="it-IT" sz="1400" dirty="0" err="1">
                <a:effectLst/>
                <a:latin typeface="Times New Roman" panose="02020603050405020304" pitchFamily="18" charset="0"/>
                <a:ea typeface="Times New Roman" panose="02020603050405020304" pitchFamily="18" charset="0"/>
                <a:cs typeface="New York"/>
              </a:rPr>
              <a:t>nouvel</a:t>
            </a:r>
            <a:r>
              <a:rPr lang="it-IT" sz="1400" dirty="0">
                <a:effectLst/>
                <a:latin typeface="Times New Roman" panose="02020603050405020304" pitchFamily="18" charset="0"/>
                <a:ea typeface="Times New Roman" panose="02020603050405020304" pitchFamily="18" charset="0"/>
                <a:cs typeface="New York"/>
              </a:rPr>
              <a:t> essai </a:t>
            </a:r>
            <a:r>
              <a:rPr lang="it-IT" sz="1400" dirty="0" err="1">
                <a:effectLst/>
                <a:latin typeface="Times New Roman" panose="02020603050405020304" pitchFamily="18" charset="0"/>
                <a:ea typeface="Times New Roman" panose="02020603050405020304" pitchFamily="18" charset="0"/>
                <a:cs typeface="New York"/>
              </a:rPr>
              <a:t>sur</a:t>
            </a:r>
            <a:r>
              <a:rPr lang="it-IT" sz="1400" dirty="0">
                <a:effectLst/>
                <a:latin typeface="Times New Roman" panose="02020603050405020304" pitchFamily="18" charset="0"/>
                <a:ea typeface="Times New Roman" panose="02020603050405020304" pitchFamily="18" charset="0"/>
                <a:cs typeface="New York"/>
              </a:rPr>
              <a:t> l’</a:t>
            </a:r>
            <a:r>
              <a:rPr lang="it-IT" sz="1400" dirty="0" err="1">
                <a:effectLst/>
                <a:latin typeface="Times New Roman" panose="02020603050405020304" pitchFamily="18" charset="0"/>
                <a:ea typeface="Times New Roman" panose="02020603050405020304" pitchFamily="18" charset="0"/>
                <a:cs typeface="New York"/>
              </a:rPr>
              <a:t>écrit</a:t>
            </a:r>
            <a:r>
              <a:rPr lang="it-IT" sz="1400" dirty="0">
                <a:effectLst/>
                <a:latin typeface="Times New Roman" panose="02020603050405020304" pitchFamily="18" charset="0"/>
                <a:ea typeface="Times New Roman" panose="02020603050405020304" pitchFamily="18" charset="0"/>
                <a:cs typeface="New York"/>
              </a:rPr>
              <a:t> et le </a:t>
            </a:r>
            <a:r>
              <a:rPr lang="it-IT" sz="1400" dirty="0" err="1">
                <a:effectLst/>
                <a:latin typeface="Times New Roman" panose="02020603050405020304" pitchFamily="18" charset="0"/>
                <a:ea typeface="Times New Roman" panose="02020603050405020304" pitchFamily="18" charset="0"/>
                <a:cs typeface="New York"/>
              </a:rPr>
              <a:t>parlé</a:t>
            </a:r>
            <a:r>
              <a:rPr lang="it-IT" sz="1400" dirty="0">
                <a:effectLst/>
                <a:latin typeface="Times New Roman" panose="02020603050405020304" pitchFamily="18" charset="0"/>
                <a:ea typeface="Times New Roman" panose="02020603050405020304" pitchFamily="18" charset="0"/>
                <a:cs typeface="New York"/>
              </a:rPr>
              <a:t> en latin </a:t>
            </a:r>
            <a:r>
              <a:rPr lang="it-IT" sz="1400" dirty="0" err="1">
                <a:effectLst/>
                <a:latin typeface="Times New Roman" panose="02020603050405020304" pitchFamily="18" charset="0"/>
                <a:ea typeface="Times New Roman" panose="02020603050405020304" pitchFamily="18" charset="0"/>
                <a:cs typeface="New York"/>
              </a:rPr>
              <a:t>mérovingien</a:t>
            </a:r>
            <a:r>
              <a:rPr lang="it-IT" sz="1400" dirty="0">
                <a:latin typeface="Times New Roman" panose="02020603050405020304" pitchFamily="18" charset="0"/>
                <a:ea typeface="Times New Roman" panose="02020603050405020304" pitchFamily="18" charset="0"/>
                <a:cs typeface="New York"/>
              </a:rPr>
              <a:t>. </a:t>
            </a:r>
            <a:r>
              <a:rPr lang="it-IT" sz="1400" i="1" dirty="0" err="1">
                <a:effectLst/>
                <a:latin typeface="Times New Roman" panose="02020603050405020304" pitchFamily="18" charset="0"/>
                <a:ea typeface="Times New Roman" panose="02020603050405020304" pitchFamily="18" charset="0"/>
                <a:cs typeface="New York"/>
              </a:rPr>
              <a:t>Estuds</a:t>
            </a:r>
            <a:r>
              <a:rPr lang="it-IT" sz="1400" i="1" dirty="0">
                <a:effectLst/>
                <a:latin typeface="Times New Roman" panose="02020603050405020304" pitchFamily="18" charset="0"/>
                <a:ea typeface="Times New Roman" panose="02020603050405020304" pitchFamily="18" charset="0"/>
                <a:cs typeface="New York"/>
              </a:rPr>
              <a:t> </a:t>
            </a:r>
            <a:r>
              <a:rPr lang="it-IT" sz="1400" i="1" dirty="0" err="1">
                <a:effectLst/>
                <a:latin typeface="Times New Roman" panose="02020603050405020304" pitchFamily="18" charset="0"/>
                <a:ea typeface="Times New Roman" panose="02020603050405020304" pitchFamily="18" charset="0"/>
                <a:cs typeface="New York"/>
              </a:rPr>
              <a:t>Romanicos</a:t>
            </a:r>
            <a:r>
              <a:rPr lang="it-IT" sz="1400" dirty="0">
                <a:effectLst/>
                <a:latin typeface="Times New Roman" panose="02020603050405020304" pitchFamily="18" charset="0"/>
                <a:ea typeface="Times New Roman" panose="02020603050405020304" pitchFamily="18" charset="0"/>
                <a:cs typeface="New York"/>
              </a:rPr>
              <a:t> XXIV: 31-46</a:t>
            </a:r>
            <a:r>
              <a:rPr lang="it-IT" sz="1800" dirty="0">
                <a:effectLst/>
                <a:latin typeface="Times New Roman" panose="02020603050405020304" pitchFamily="18" charset="0"/>
                <a:ea typeface="Times New Roman" panose="02020603050405020304" pitchFamily="18" charset="0"/>
                <a:cs typeface="New York"/>
              </a:rPr>
              <a:t>.</a:t>
            </a:r>
            <a:endParaRPr kumimoji="0" lang="it-IT" sz="14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mn-cs"/>
            </a:endParaRPr>
          </a:p>
          <a:p>
            <a:pPr defTabSz="179388"/>
            <a:r>
              <a:rPr lang="it-IT" sz="1400" dirty="0">
                <a:latin typeface="Times New Roman" panose="02020603050405020304" pitchFamily="18" charset="0"/>
                <a:ea typeface="Times New Roman" panose="02020603050405020304" pitchFamily="18" charset="0"/>
              </a:rPr>
              <a:t>Lazzeroni, </a:t>
            </a:r>
            <a:r>
              <a:rPr lang="it-IT" sz="1400" dirty="0" err="1">
                <a:latin typeface="Times New Roman" panose="02020603050405020304" pitchFamily="18" charset="0"/>
                <a:ea typeface="Times New Roman" panose="02020603050405020304" pitchFamily="18" charset="0"/>
              </a:rPr>
              <a:t>R</a:t>
            </a:r>
            <a:r>
              <a:rPr lang="it-IT" sz="1400" dirty="0">
                <a:latin typeface="Times New Roman" panose="02020603050405020304" pitchFamily="18" charset="0"/>
                <a:ea typeface="Times New Roman" panose="02020603050405020304" pitchFamily="18" charset="0"/>
              </a:rPr>
              <a:t>. 2005. Mutamento e apprendimento. In L. Costamagna &amp; S. Giannini (</a:t>
            </a:r>
            <a:r>
              <a:rPr lang="it-IT" sz="1400" dirty="0" err="1">
                <a:latin typeface="Times New Roman" panose="02020603050405020304" pitchFamily="18" charset="0"/>
                <a:ea typeface="Times New Roman" panose="02020603050405020304" pitchFamily="18" charset="0"/>
              </a:rPr>
              <a:t>eds</a:t>
            </a:r>
            <a:r>
              <a:rPr lang="it-IT" sz="1400" dirty="0">
                <a:latin typeface="Times New Roman" panose="02020603050405020304" pitchFamily="18" charset="0"/>
                <a:ea typeface="Times New Roman" panose="02020603050405020304" pitchFamily="18" charset="0"/>
              </a:rPr>
              <a:t>), </a:t>
            </a:r>
            <a:r>
              <a:rPr lang="it-IT" sz="1400" i="1" dirty="0">
                <a:latin typeface="Times New Roman" panose="02020603050405020304" pitchFamily="18" charset="0"/>
                <a:ea typeface="Times New Roman" panose="02020603050405020304" pitchFamily="18" charset="0"/>
              </a:rPr>
              <a:t>Atti del XXVIII Convegno della Società Italiana di Glottologia</a:t>
            </a:r>
            <a:r>
              <a:rPr lang="it-IT" sz="1400" dirty="0">
                <a:latin typeface="Times New Roman" panose="02020603050405020304" pitchFamily="18" charset="0"/>
                <a:ea typeface="Times New Roman" panose="02020603050405020304" pitchFamily="18" charset="0"/>
              </a:rPr>
              <a:t>.</a:t>
            </a:r>
          </a:p>
          <a:p>
            <a:pPr defTabSz="179388"/>
            <a:r>
              <a:rPr lang="it-IT" sz="1400" dirty="0">
                <a:latin typeface="Times New Roman" panose="02020603050405020304" pitchFamily="18" charset="0"/>
                <a:ea typeface="Times New Roman" panose="02020603050405020304" pitchFamily="18" charset="0"/>
              </a:rPr>
              <a:t>       Rome: il Calamo, 13-24.</a:t>
            </a:r>
            <a:endParaRPr lang="it-IT" sz="1400" dirty="0">
              <a:effectLst/>
              <a:latin typeface="Times New Roman" panose="02020603050405020304" pitchFamily="18" charset="0"/>
              <a:ea typeface="Times New Roman" panose="02020603050405020304" pitchFamily="18" charset="0"/>
            </a:endParaRPr>
          </a:p>
          <a:p>
            <a:pPr defTabSz="179388"/>
            <a:r>
              <a:rPr lang="it-IT" sz="1400" dirty="0" err="1">
                <a:latin typeface="Times New Roman" panose="02020603050405020304" pitchFamily="18" charset="0"/>
                <a:ea typeface="Times New Roman" panose="02020603050405020304" pitchFamily="18" charset="0"/>
              </a:rPr>
              <a:t>Ledgeway</a:t>
            </a:r>
            <a:r>
              <a:rPr lang="it-IT" sz="1400" dirty="0">
                <a:latin typeface="Times New Roman" panose="02020603050405020304" pitchFamily="18" charset="0"/>
                <a:ea typeface="Times New Roman" panose="02020603050405020304" pitchFamily="18" charset="0"/>
              </a:rPr>
              <a:t>, A.</a:t>
            </a:r>
            <a:r>
              <a:rPr lang="it-IT" sz="1400" dirty="0">
                <a:latin typeface="Times"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1998. </a:t>
            </a:r>
            <a:r>
              <a:rPr lang="en-US" sz="1400" dirty="0" err="1">
                <a:effectLst/>
                <a:latin typeface="Times New Roman" panose="02020603050405020304" pitchFamily="18" charset="0"/>
                <a:ea typeface="Times New Roman" panose="02020603050405020304" pitchFamily="18" charset="0"/>
              </a:rPr>
              <a:t>Avé</a:t>
            </a:r>
            <a:r>
              <a:rPr lang="en-US" sz="1400" dirty="0">
                <a:effectLst/>
                <a:latin typeface="Times New Roman" panose="02020603050405020304" pitchFamily="18" charset="0"/>
                <a:ea typeface="Times New Roman" panose="02020603050405020304" pitchFamily="18" charset="0"/>
              </a:rPr>
              <a:t>(re) and </a:t>
            </a:r>
            <a:r>
              <a:rPr lang="en-US" sz="1400" dirty="0" err="1">
                <a:effectLst/>
                <a:latin typeface="Times New Roman" panose="02020603050405020304" pitchFamily="18" charset="0"/>
                <a:ea typeface="Times New Roman" panose="02020603050405020304" pitchFamily="18" charset="0"/>
              </a:rPr>
              <a:t>esse</a:t>
            </a:r>
            <a:r>
              <a:rPr lang="en-US" sz="1400" dirty="0">
                <a:effectLst/>
                <a:latin typeface="Times New Roman" panose="02020603050405020304" pitchFamily="18" charset="0"/>
                <a:ea typeface="Times New Roman" panose="02020603050405020304" pitchFamily="18" charset="0"/>
              </a:rPr>
              <a:t>(re) alternation in Neapolitan, in O. </a:t>
            </a:r>
            <a:r>
              <a:rPr lang="en-US" sz="1400" dirty="0" err="1">
                <a:effectLst/>
                <a:latin typeface="Times New Roman" panose="02020603050405020304" pitchFamily="18" charset="0"/>
                <a:ea typeface="Times New Roman" panose="02020603050405020304" pitchFamily="18" charset="0"/>
              </a:rPr>
              <a:t>Fullana</a:t>
            </a:r>
            <a:r>
              <a:rPr lang="en-US" sz="1400" dirty="0">
                <a:effectLst/>
                <a:latin typeface="Times New Roman" panose="02020603050405020304" pitchFamily="18" charset="0"/>
                <a:ea typeface="Times New Roman" panose="02020603050405020304" pitchFamily="18" charset="0"/>
              </a:rPr>
              <a:t> &amp; F. Roca (eds), </a:t>
            </a:r>
            <a:r>
              <a:rPr lang="en-US" sz="1400" i="1" dirty="0">
                <a:effectLst/>
                <a:latin typeface="Times New Roman" panose="02020603050405020304" pitchFamily="18" charset="0"/>
                <a:ea typeface="Times New Roman" panose="02020603050405020304" pitchFamily="18" charset="0"/>
              </a:rPr>
              <a:t>Studies on the Syntax of central Romance Languages, </a:t>
            </a:r>
          </a:p>
          <a:p>
            <a:pPr defTabSz="179388"/>
            <a:r>
              <a:rPr lang="en-US" sz="1400" i="1" dirty="0">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University of Girona: 123-147.</a:t>
            </a:r>
            <a:endParaRPr lang="it-IT" sz="1400" dirty="0">
              <a:effectLst/>
              <a:latin typeface="Times" panose="02020603050405020304" pitchFamily="18" charset="0"/>
              <a:ea typeface="Times New Roman" panose="02020603050405020304" pitchFamily="18" charset="0"/>
            </a:endParaRPr>
          </a:p>
          <a:p>
            <a:pPr defTabSz="179388"/>
            <a:r>
              <a:rPr lang="en-GB" sz="1400" dirty="0">
                <a:effectLst/>
                <a:latin typeface="Times New Roman" panose="02020603050405020304" pitchFamily="18" charset="0"/>
                <a:ea typeface="Times New Roman" panose="02020603050405020304" pitchFamily="18" charset="0"/>
              </a:rPr>
              <a:t>___  2000. </a:t>
            </a:r>
            <a:r>
              <a:rPr lang="en-GB" sz="1400" i="1" dirty="0">
                <a:effectLst/>
                <a:latin typeface="Times New Roman" panose="02020603050405020304" pitchFamily="18" charset="0"/>
                <a:ea typeface="Times New Roman" panose="02020603050405020304" pitchFamily="18" charset="0"/>
              </a:rPr>
              <a:t>A comparative syntax of the dialects of southern Italy: a minimalist approach</a:t>
            </a:r>
            <a:r>
              <a:rPr lang="en-GB" sz="1400" dirty="0">
                <a:effectLst/>
                <a:latin typeface="Times New Roman" panose="02020603050405020304" pitchFamily="18" charset="0"/>
                <a:ea typeface="Times New Roman" panose="02020603050405020304" pitchFamily="18" charset="0"/>
              </a:rPr>
              <a:t>, Oxford: Blackwell. </a:t>
            </a:r>
            <a:endParaRPr lang="it-IT" sz="1400" dirty="0">
              <a:effectLst/>
              <a:latin typeface="Times" panose="02020603050405020304" pitchFamily="18" charset="0"/>
              <a:ea typeface="Times New Roman" panose="02020603050405020304" pitchFamily="18" charset="0"/>
            </a:endParaRPr>
          </a:p>
          <a:p>
            <a:pPr defTabSz="179388"/>
            <a:r>
              <a:rPr lang="en-GB" sz="1400" dirty="0">
                <a:effectLst/>
                <a:latin typeface="Times New Roman" panose="02020603050405020304" pitchFamily="18" charset="0"/>
                <a:ea typeface="Times New Roman" panose="02020603050405020304" pitchFamily="18" charset="0"/>
              </a:rPr>
              <a:t>___ 2009. </a:t>
            </a:r>
            <a:r>
              <a:rPr lang="en-GB" sz="1400" i="1" dirty="0" err="1">
                <a:effectLst/>
                <a:latin typeface="Times New Roman" panose="02020603050405020304" pitchFamily="18" charset="0"/>
                <a:ea typeface="Times New Roman" panose="02020603050405020304" pitchFamily="18" charset="0"/>
              </a:rPr>
              <a:t>Grammatica</a:t>
            </a:r>
            <a:r>
              <a:rPr lang="en-GB" sz="1400" i="1" dirty="0">
                <a:effectLst/>
                <a:latin typeface="Times New Roman" panose="02020603050405020304" pitchFamily="18" charset="0"/>
                <a:ea typeface="Times New Roman" panose="02020603050405020304" pitchFamily="18" charset="0"/>
              </a:rPr>
              <a:t> </a:t>
            </a:r>
            <a:r>
              <a:rPr lang="en-GB" sz="1400" i="1" dirty="0" err="1">
                <a:effectLst/>
                <a:latin typeface="Times New Roman" panose="02020603050405020304" pitchFamily="18" charset="0"/>
                <a:ea typeface="Times New Roman" panose="02020603050405020304" pitchFamily="18" charset="0"/>
              </a:rPr>
              <a:t>Diacronica</a:t>
            </a:r>
            <a:r>
              <a:rPr lang="en-GB" sz="1400" i="1" dirty="0">
                <a:effectLst/>
                <a:latin typeface="Times New Roman" panose="02020603050405020304" pitchFamily="18" charset="0"/>
                <a:ea typeface="Times New Roman" panose="02020603050405020304" pitchFamily="18" charset="0"/>
              </a:rPr>
              <a:t> del </a:t>
            </a:r>
            <a:r>
              <a:rPr lang="en-GB" sz="1400" i="1" dirty="0" err="1">
                <a:effectLst/>
                <a:latin typeface="Times New Roman" panose="02020603050405020304" pitchFamily="18" charset="0"/>
                <a:ea typeface="Times New Roman" panose="02020603050405020304" pitchFamily="18" charset="0"/>
              </a:rPr>
              <a:t>Napoletano</a:t>
            </a:r>
            <a:r>
              <a:rPr lang="en-GB" sz="1400" dirty="0">
                <a:effectLst/>
                <a:latin typeface="Times New Roman" panose="02020603050405020304" pitchFamily="18" charset="0"/>
                <a:ea typeface="Times New Roman" panose="02020603050405020304" pitchFamily="18" charset="0"/>
              </a:rPr>
              <a:t>, </a:t>
            </a:r>
            <a:r>
              <a:rPr lang="en-GB" sz="1400" i="1" dirty="0" err="1">
                <a:effectLst/>
                <a:latin typeface="Times New Roman" panose="02020603050405020304" pitchFamily="18" charset="0"/>
                <a:ea typeface="Times New Roman" panose="02020603050405020304" pitchFamily="18" charset="0"/>
              </a:rPr>
              <a:t>Beihefte</a:t>
            </a:r>
            <a:r>
              <a:rPr lang="en-GB" sz="1400" i="1" dirty="0">
                <a:effectLst/>
                <a:latin typeface="Times New Roman" panose="02020603050405020304" pitchFamily="18" charset="0"/>
                <a:ea typeface="Times New Roman" panose="02020603050405020304" pitchFamily="18" charset="0"/>
              </a:rPr>
              <a:t> </a:t>
            </a:r>
            <a:r>
              <a:rPr lang="en-GB" sz="1400" i="1" dirty="0" err="1">
                <a:effectLst/>
                <a:latin typeface="Times New Roman" panose="02020603050405020304" pitchFamily="18" charset="0"/>
                <a:ea typeface="Times New Roman" panose="02020603050405020304" pitchFamily="18" charset="0"/>
              </a:rPr>
              <a:t>zur</a:t>
            </a:r>
            <a:r>
              <a:rPr lang="en-GB" sz="1400" i="1" dirty="0">
                <a:effectLst/>
                <a:latin typeface="Times New Roman" panose="02020603050405020304" pitchFamily="18" charset="0"/>
                <a:ea typeface="Times New Roman" panose="02020603050405020304" pitchFamily="18" charset="0"/>
              </a:rPr>
              <a:t> </a:t>
            </a:r>
            <a:r>
              <a:rPr lang="en-GB" sz="1400" i="1" dirty="0" err="1">
                <a:effectLst/>
                <a:latin typeface="Times New Roman" panose="02020603050405020304" pitchFamily="18" charset="0"/>
                <a:ea typeface="Times New Roman" panose="02020603050405020304" pitchFamily="18" charset="0"/>
              </a:rPr>
              <a:t>Zeitschrift</a:t>
            </a:r>
            <a:r>
              <a:rPr lang="en-GB" sz="1400" i="1" dirty="0">
                <a:effectLst/>
                <a:latin typeface="Times New Roman" panose="02020603050405020304" pitchFamily="18" charset="0"/>
                <a:ea typeface="Times New Roman" panose="02020603050405020304" pitchFamily="18" charset="0"/>
              </a:rPr>
              <a:t> </a:t>
            </a:r>
            <a:r>
              <a:rPr lang="en-GB" sz="1400" i="1" dirty="0" err="1">
                <a:effectLst/>
                <a:latin typeface="Times New Roman" panose="02020603050405020304" pitchFamily="18" charset="0"/>
                <a:ea typeface="Times New Roman" panose="02020603050405020304" pitchFamily="18" charset="0"/>
              </a:rPr>
              <a:t>für</a:t>
            </a:r>
            <a:r>
              <a:rPr lang="en-GB" sz="1400" i="1" dirty="0">
                <a:effectLst/>
                <a:latin typeface="Times New Roman" panose="02020603050405020304" pitchFamily="18" charset="0"/>
                <a:ea typeface="Times New Roman" panose="02020603050405020304" pitchFamily="18" charset="0"/>
              </a:rPr>
              <a:t> </a:t>
            </a:r>
            <a:r>
              <a:rPr lang="en-GB" sz="1400" i="1" dirty="0" err="1">
                <a:effectLst/>
                <a:latin typeface="Times New Roman" panose="02020603050405020304" pitchFamily="18" charset="0"/>
                <a:ea typeface="Times New Roman" panose="02020603050405020304" pitchFamily="18" charset="0"/>
              </a:rPr>
              <a:t>Romanische</a:t>
            </a:r>
            <a:r>
              <a:rPr lang="en-GB" sz="1400" i="1" dirty="0">
                <a:effectLst/>
                <a:latin typeface="Times New Roman" panose="02020603050405020304" pitchFamily="18" charset="0"/>
                <a:ea typeface="Times New Roman" panose="02020603050405020304" pitchFamily="18" charset="0"/>
              </a:rPr>
              <a:t> </a:t>
            </a:r>
            <a:r>
              <a:rPr lang="en-GB" sz="1400" i="1" dirty="0" err="1">
                <a:effectLst/>
                <a:latin typeface="Times New Roman" panose="02020603050405020304" pitchFamily="18" charset="0"/>
                <a:ea typeface="Times New Roman" panose="02020603050405020304" pitchFamily="18" charset="0"/>
              </a:rPr>
              <a:t>Philologie</a:t>
            </a:r>
            <a:r>
              <a:rPr lang="en-GB" sz="1400" i="1" dirty="0">
                <a:effectLst/>
                <a:latin typeface="Times New Roman" panose="02020603050405020304" pitchFamily="18" charset="0"/>
                <a:ea typeface="Times New Roman" panose="02020603050405020304" pitchFamily="18" charset="0"/>
              </a:rPr>
              <a:t> 350, </a:t>
            </a:r>
            <a:r>
              <a:rPr lang="en-GB" sz="1400" dirty="0">
                <a:effectLst/>
                <a:latin typeface="Times New Roman" panose="02020603050405020304" pitchFamily="18" charset="0"/>
                <a:ea typeface="Times New Roman" panose="02020603050405020304" pitchFamily="18" charset="0"/>
              </a:rPr>
              <a:t>Tübingen: Niemeyer.</a:t>
            </a:r>
          </a:p>
          <a:p>
            <a:pPr marL="0" marR="0" lvl="0" indent="0" algn="l" defTabSz="179388"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___ 2012. </a:t>
            </a:r>
            <a:r>
              <a:rPr kumimoji="0" lang="en-GB"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From Latin to Romance. Morphosyntactic Typology and Change.</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Oxford: Oxford University Press.</a:t>
            </a:r>
          </a:p>
          <a:p>
            <a:pPr defTabSz="179388"/>
            <a:endParaRPr lang="it-IT" sz="1400" dirty="0">
              <a:effectLst/>
              <a:latin typeface="Times"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51510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4F3A87-995F-46E5-BEA8-F571A7786873}"/>
              </a:ext>
            </a:extLst>
          </p:cNvPr>
          <p:cNvSpPr>
            <a:spLocks noGrp="1"/>
          </p:cNvSpPr>
          <p:nvPr>
            <p:ph type="sldNum" sz="quarter" idx="12"/>
          </p:nvPr>
        </p:nvSpPr>
        <p:spPr/>
        <p:txBody>
          <a:bodyPr/>
          <a:lstStyle/>
          <a:p>
            <a:fld id="{46322E45-FE70-47BE-ACBC-CC91D5BC503A}" type="slidenum">
              <a:rPr lang="en-GB" smtClean="0"/>
              <a:t>34</a:t>
            </a:fld>
            <a:endParaRPr lang="en-GB"/>
          </a:p>
        </p:txBody>
      </p:sp>
      <p:sp>
        <p:nvSpPr>
          <p:cNvPr id="3" name="TextBox 2">
            <a:extLst>
              <a:ext uri="{FF2B5EF4-FFF2-40B4-BE49-F238E27FC236}">
                <a16:creationId xmlns:a16="http://schemas.microsoft.com/office/drawing/2014/main" id="{8C10432B-022E-43C3-BC98-6D1D8D8F21BD}"/>
              </a:ext>
            </a:extLst>
          </p:cNvPr>
          <p:cNvSpPr txBox="1"/>
          <p:nvPr/>
        </p:nvSpPr>
        <p:spPr>
          <a:xfrm>
            <a:off x="618976" y="905232"/>
            <a:ext cx="11167803" cy="5047536"/>
          </a:xfrm>
          <a:prstGeom prst="rect">
            <a:avLst/>
          </a:prstGeom>
          <a:noFill/>
        </p:spPr>
        <p:txBody>
          <a:bodyPr wrap="square" rtlCol="0">
            <a:spAutoFit/>
          </a:bodyPr>
          <a:lstStyle/>
          <a:p>
            <a:pPr marL="0" marR="0" lvl="0" indent="0" algn="l" defTabSz="179388"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Levin, B. &amp; M. Rappaport </a:t>
            </a:r>
            <a:r>
              <a:rPr kumimoji="0" lang="en-US"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Hovav</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(1992) 'The lexical semantics of verbs of motion: the</a:t>
            </a:r>
            <a:r>
              <a:rPr lang="it-IT" sz="1400" dirty="0">
                <a:solidFill>
                  <a:prstClr val="black"/>
                </a:solidFill>
                <a:latin typeface="Times" panose="02020603050405020304" pitchFamily="18" charset="0"/>
                <a:ea typeface="Times New Roman" panose="02020603050405020304" pitchFamily="18" charset="0"/>
              </a:rPr>
              <a:t>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perspective from </a:t>
            </a:r>
            <a:r>
              <a:rPr kumimoji="0" lang="en-US"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unaccusativity</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in I.M. Roca (ed), </a:t>
            </a:r>
            <a:r>
              <a:rPr kumimoji="0" lang="en-US"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Thematic 				Structure:. Its Role in Grammar</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Berlin/New York: </a:t>
            </a:r>
            <a:r>
              <a:rPr kumimoji="0" lang="en-US"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Foris</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247-269.</a:t>
            </a:r>
            <a:endParaRPr kumimoji="0" lang="it-IT" sz="14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mn-cs"/>
            </a:endParaRPr>
          </a:p>
          <a:p>
            <a:pPr marL="0" marR="0" lvl="0" indent="0" algn="l" defTabSz="179388"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___ 1995. </a:t>
            </a:r>
            <a:r>
              <a:rPr kumimoji="0" lang="en-US" sz="1400" b="0" i="1"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Unaccusativity</a:t>
            </a:r>
            <a:r>
              <a:rPr kumimoji="0" lang="en-US"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the Syntax-Semantics Interface,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Cambridge, Mass: MIT Press.</a:t>
            </a:r>
            <a:r>
              <a:rPr lang="it-IT" sz="1400" dirty="0">
                <a:solidFill>
                  <a:prstClr val="black"/>
                </a:solidFill>
                <a:latin typeface="Times" panose="02020603050405020304" pitchFamily="18" charset="0"/>
                <a:ea typeface="Times New Roman" panose="02020603050405020304" pitchFamily="18" charset="0"/>
              </a:rPr>
              <a:t>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Cambridge:, Mass.: MIT Press.</a:t>
            </a:r>
            <a:endParaRPr kumimoji="0" lang="it-IT" sz="14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mn-cs"/>
            </a:endParaRPr>
          </a:p>
          <a:p>
            <a:pPr marL="0" marR="0" lvl="0" indent="0" algn="l" defTabSz="179388"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Lieber, R. &amp; H. </a:t>
            </a:r>
            <a:r>
              <a:rPr kumimoji="0" lang="en-US" sz="14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Baayen</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1997. A semantic principle of auxiliary selection in Dutch',  </a:t>
            </a:r>
            <a:r>
              <a:rPr kumimoji="0" lang="en-US"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Natural </a:t>
            </a:r>
            <a:r>
              <a:rPr kumimoji="0" lang="it-IT"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Language  and </a:t>
            </a:r>
            <a:r>
              <a:rPr kumimoji="0" lang="it-IT" sz="1400" b="0" i="1"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Linguistic</a:t>
            </a:r>
            <a:r>
              <a:rPr kumimoji="0" lang="it-IT"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it-IT" sz="1400" b="0" i="1"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Theory</a:t>
            </a:r>
            <a:r>
              <a:rPr lang="it-IT" sz="1400" dirty="0">
                <a:solidFill>
                  <a:prstClr val="black"/>
                </a:solidFill>
                <a:latin typeface="Times New Roman" panose="02020603050405020304" pitchFamily="18" charset="0"/>
                <a:ea typeface="Times New Roman" panose="02020603050405020304" pitchFamily="18" charset="0"/>
              </a:rPr>
              <a:t> </a:t>
            </a:r>
            <a:r>
              <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15: 789-845.</a:t>
            </a:r>
          </a:p>
          <a:p>
            <a:pPr defTabSz="179388">
              <a:spcAft>
                <a:spcPts val="0"/>
              </a:spcAft>
            </a:pPr>
            <a:r>
              <a:rPr lang="it-IT" sz="1400" dirty="0" err="1">
                <a:effectLst/>
                <a:latin typeface="Times New Roman" panose="02020603050405020304" pitchFamily="18" charset="0"/>
                <a:ea typeface="Times New Roman" panose="02020603050405020304" pitchFamily="18" charset="0"/>
              </a:rPr>
              <a:t>Loporcaro</a:t>
            </a:r>
            <a:r>
              <a:rPr lang="it-IT" sz="1400" dirty="0">
                <a:effectLst/>
                <a:latin typeface="Times New Roman" panose="02020603050405020304" pitchFamily="18" charset="0"/>
                <a:ea typeface="Times New Roman" panose="02020603050405020304" pitchFamily="18" charset="0"/>
              </a:rPr>
              <a:t>, M. 1998. </a:t>
            </a:r>
            <a:r>
              <a:rPr lang="it-IT" sz="1400" i="1" dirty="0">
                <a:effectLst/>
                <a:latin typeface="Times New Roman" panose="02020603050405020304" pitchFamily="18" charset="0"/>
                <a:ea typeface="Times New Roman" panose="02020603050405020304" pitchFamily="18" charset="0"/>
              </a:rPr>
              <a:t>Sintassi Comparata dell'Accordo Participiale Romanzo</a:t>
            </a:r>
            <a:r>
              <a:rPr lang="it-IT" sz="1400" dirty="0">
                <a:effectLst/>
                <a:latin typeface="Times New Roman" panose="02020603050405020304" pitchFamily="18" charset="0"/>
                <a:ea typeface="Times New Roman" panose="02020603050405020304" pitchFamily="18" charset="0"/>
              </a:rPr>
              <a:t>, Torino:   Rosenberg &amp; </a:t>
            </a:r>
            <a:r>
              <a:rPr lang="it-IT" sz="1400" dirty="0" err="1">
                <a:effectLst/>
                <a:latin typeface="Times New Roman" panose="02020603050405020304" pitchFamily="18" charset="0"/>
                <a:ea typeface="Times New Roman" panose="02020603050405020304" pitchFamily="18" charset="0"/>
              </a:rPr>
              <a:t>Sellier</a:t>
            </a:r>
            <a:r>
              <a:rPr lang="it-IT" sz="1400" dirty="0">
                <a:effectLst/>
                <a:latin typeface="Times New Roman" panose="02020603050405020304" pitchFamily="18" charset="0"/>
                <a:ea typeface="Times New Roman" panose="02020603050405020304" pitchFamily="18" charset="0"/>
              </a:rPr>
              <a:t>.</a:t>
            </a:r>
            <a:endParaRPr lang="it-IT" sz="1400" dirty="0">
              <a:latin typeface="Times" panose="02020603050405020304" pitchFamily="18" charset="0"/>
              <a:ea typeface="Times New Roman" panose="02020603050405020304" pitchFamily="18" charset="0"/>
            </a:endParaRPr>
          </a:p>
          <a:p>
            <a:pPr defTabSz="179388">
              <a:spcAft>
                <a:spcPts val="0"/>
              </a:spcAft>
            </a:pPr>
            <a:r>
              <a:rPr lang="it-IT" sz="1400" dirty="0">
                <a:effectLst/>
                <a:latin typeface="Times New Roman" panose="02020603050405020304" pitchFamily="18" charset="0"/>
                <a:ea typeface="Times New Roman" panose="02020603050405020304" pitchFamily="18" charset="0"/>
              </a:rPr>
              <a:t>___ 2001. “La selezione degli ausiliari nei dialetti italiani: dati e teorie”, in </a:t>
            </a:r>
            <a:r>
              <a:rPr lang="it-IT" sz="1400" dirty="0" err="1">
                <a:effectLst/>
                <a:latin typeface="Times New Roman" panose="02020603050405020304" pitchFamily="18" charset="0"/>
                <a:ea typeface="Times New Roman" panose="02020603050405020304" pitchFamily="18" charset="0"/>
              </a:rPr>
              <a:t>F</a:t>
            </a:r>
            <a:r>
              <a:rPr lang="it-IT" sz="1400" dirty="0">
                <a:effectLst/>
                <a:latin typeface="Times New Roman" panose="02020603050405020304" pitchFamily="18" charset="0"/>
                <a:ea typeface="Times New Roman" panose="02020603050405020304" pitchFamily="18" charset="0"/>
              </a:rPr>
              <a:t>. Albano Leoni et al (</a:t>
            </a:r>
            <a:r>
              <a:rPr lang="it-IT" sz="1400" dirty="0" err="1">
                <a:effectLst/>
                <a:latin typeface="Times New Roman" panose="02020603050405020304" pitchFamily="18" charset="0"/>
                <a:ea typeface="Times New Roman" panose="02020603050405020304" pitchFamily="18" charset="0"/>
              </a:rPr>
              <a:t>eds</a:t>
            </a:r>
            <a:r>
              <a:rPr lang="it-IT" sz="1400" dirty="0">
                <a:effectLst/>
                <a:latin typeface="Times New Roman" panose="02020603050405020304" pitchFamily="18" charset="0"/>
                <a:ea typeface="Times New Roman" panose="02020603050405020304" pitchFamily="18" charset="0"/>
              </a:rPr>
              <a:t>)</a:t>
            </a:r>
            <a:r>
              <a:rPr lang="it-IT" sz="1400" dirty="0">
                <a:latin typeface="Times" panose="02020603050405020304" pitchFamily="18" charset="0"/>
                <a:ea typeface="Times New Roman" panose="02020603050405020304" pitchFamily="18" charset="0"/>
              </a:rPr>
              <a:t>, </a:t>
            </a:r>
            <a:r>
              <a:rPr lang="it-IT" sz="1400" i="1" dirty="0">
                <a:effectLst/>
                <a:latin typeface="Times New Roman" panose="02020603050405020304" pitchFamily="18" charset="0"/>
                <a:ea typeface="Times New Roman" panose="02020603050405020304" pitchFamily="18" charset="0"/>
              </a:rPr>
              <a:t>Dati empirici e teorie linguistiche. Atti del XXXIII 			Congresso Internazionale della Società di Linguistica Italiana, </a:t>
            </a:r>
            <a:r>
              <a:rPr lang="it-IT" sz="1400" dirty="0">
                <a:effectLst/>
                <a:latin typeface="Times New Roman" panose="02020603050405020304" pitchFamily="18" charset="0"/>
                <a:ea typeface="Times New Roman" panose="02020603050405020304" pitchFamily="18" charset="0"/>
              </a:rPr>
              <a:t>Rome: </a:t>
            </a:r>
            <a:r>
              <a:rPr lang="it-IT" sz="1400" dirty="0" err="1">
                <a:effectLst/>
                <a:latin typeface="Times New Roman" panose="02020603050405020304" pitchFamily="18" charset="0"/>
                <a:ea typeface="Times New Roman" panose="02020603050405020304" pitchFamily="18" charset="0"/>
              </a:rPr>
              <a:t>Bulzoni</a:t>
            </a:r>
            <a:r>
              <a:rPr lang="it-IT" sz="1400" dirty="0">
                <a:effectLst/>
                <a:latin typeface="Times New Roman" panose="02020603050405020304" pitchFamily="18" charset="0"/>
                <a:ea typeface="Times New Roman" panose="02020603050405020304" pitchFamily="18" charset="0"/>
              </a:rPr>
              <a:t>, 427-453.</a:t>
            </a:r>
            <a:endParaRPr lang="it-IT" sz="1400" dirty="0">
              <a:effectLst/>
              <a:latin typeface="Times" panose="02020603050405020304" pitchFamily="18" charset="0"/>
              <a:ea typeface="Times New Roman" panose="02020603050405020304" pitchFamily="18" charset="0"/>
            </a:endParaRPr>
          </a:p>
          <a:p>
            <a:pPr defTabSz="179388">
              <a:spcAft>
                <a:spcPts val="0"/>
              </a:spcAft>
            </a:pPr>
            <a:r>
              <a:rPr lang="it-IT" sz="1400" i="1" dirty="0">
                <a:effectLst/>
                <a:latin typeface="Times New Roman" panose="02020603050405020304" pitchFamily="18" charset="0"/>
                <a:ea typeface="Times New Roman" panose="02020603050405020304" pitchFamily="18" charset="0"/>
              </a:rPr>
              <a:t>___ </a:t>
            </a:r>
            <a:r>
              <a:rPr lang="it-IT" sz="1400" dirty="0">
                <a:effectLst/>
                <a:latin typeface="Times New Roman" panose="02020603050405020304" pitchFamily="18" charset="0"/>
                <a:ea typeface="Times New Roman" panose="02020603050405020304" pitchFamily="18" charset="0"/>
              </a:rPr>
              <a:t>2007. “On triple </a:t>
            </a:r>
            <a:r>
              <a:rPr lang="it-IT" sz="1400" dirty="0" err="1">
                <a:effectLst/>
                <a:latin typeface="Times New Roman" panose="02020603050405020304" pitchFamily="18" charset="0"/>
                <a:ea typeface="Times New Roman" panose="02020603050405020304" pitchFamily="18" charset="0"/>
              </a:rPr>
              <a:t>auxiliation</a:t>
            </a:r>
            <a:r>
              <a:rPr lang="it-IT" sz="1400" dirty="0">
                <a:effectLst/>
                <a:latin typeface="Times New Roman" panose="02020603050405020304" pitchFamily="18" charset="0"/>
                <a:ea typeface="Times New Roman" panose="02020603050405020304" pitchFamily="18" charset="0"/>
              </a:rPr>
              <a:t> in Romance”. </a:t>
            </a:r>
            <a:r>
              <a:rPr lang="it-IT" sz="1400" i="1" dirty="0" err="1">
                <a:effectLst/>
                <a:latin typeface="Times New Roman" panose="02020603050405020304" pitchFamily="18" charset="0"/>
                <a:ea typeface="Times New Roman" panose="02020603050405020304" pitchFamily="18" charset="0"/>
              </a:rPr>
              <a:t>Linguistics</a:t>
            </a:r>
            <a:r>
              <a:rPr lang="it-IT" sz="1400" i="1" dirty="0">
                <a:effectLst/>
                <a:latin typeface="Times New Roman" panose="02020603050405020304" pitchFamily="18" charset="0"/>
                <a:ea typeface="Times New Roman" panose="02020603050405020304" pitchFamily="18" charset="0"/>
              </a:rPr>
              <a:t> </a:t>
            </a:r>
            <a:r>
              <a:rPr lang="it-IT" sz="1400" dirty="0">
                <a:effectLst/>
                <a:latin typeface="Times New Roman" panose="02020603050405020304" pitchFamily="18" charset="0"/>
                <a:ea typeface="Times New Roman" panose="02020603050405020304" pitchFamily="18" charset="0"/>
              </a:rPr>
              <a:t> 45.1: 173-222.</a:t>
            </a:r>
            <a:r>
              <a:rPr lang="it-IT" sz="1400" i="1" dirty="0">
                <a:effectLst/>
                <a:latin typeface="Times New Roman" panose="02020603050405020304" pitchFamily="18" charset="0"/>
                <a:ea typeface="Times New Roman" panose="02020603050405020304" pitchFamily="18" charset="0"/>
              </a:rPr>
              <a:t> </a:t>
            </a:r>
            <a:endParaRPr lang="it-IT" sz="1400" dirty="0">
              <a:effectLst/>
              <a:latin typeface="Times" panose="02020603050405020304" pitchFamily="18" charset="0"/>
              <a:ea typeface="Times New Roman" panose="02020603050405020304" pitchFamily="18" charset="0"/>
            </a:endParaRPr>
          </a:p>
          <a:p>
            <a:pPr defTabSz="179388">
              <a:spcAft>
                <a:spcPts val="0"/>
              </a:spcAft>
            </a:pPr>
            <a:r>
              <a:rPr lang="it-IT" sz="1400" dirty="0">
                <a:effectLst/>
                <a:latin typeface="Times New Roman" panose="02020603050405020304" pitchFamily="18" charset="0"/>
                <a:ea typeface="Times New Roman" panose="02020603050405020304" pitchFamily="18" charset="0"/>
              </a:rPr>
              <a:t>___. 2008. L'allineamento attivo-inattivo e il rapporto tra lessico e morfosintassi, in E. </a:t>
            </a:r>
            <a:r>
              <a:rPr lang="it-IT" sz="1400" dirty="0" err="1">
                <a:effectLst/>
                <a:latin typeface="Times New Roman" panose="02020603050405020304" pitchFamily="18" charset="0"/>
                <a:ea typeface="Times New Roman" panose="02020603050405020304" pitchFamily="18" charset="0"/>
              </a:rPr>
              <a:t>Cresti</a:t>
            </a:r>
            <a:r>
              <a:rPr lang="it-IT" sz="1400" dirty="0">
                <a:effectLst/>
                <a:latin typeface="Times New Roman" panose="02020603050405020304" pitchFamily="18" charset="0"/>
                <a:ea typeface="Times New Roman" panose="02020603050405020304" pitchFamily="18" charset="0"/>
              </a:rPr>
              <a:t> (ed), </a:t>
            </a:r>
            <a:r>
              <a:rPr lang="it-IT" sz="1400" i="1" dirty="0">
                <a:effectLst/>
                <a:latin typeface="Times New Roman" panose="02020603050405020304" pitchFamily="18" charset="0"/>
                <a:ea typeface="Times New Roman" panose="02020603050405020304" pitchFamily="18" charset="0"/>
              </a:rPr>
              <a:t>Prospettive nello Studio del Lessico Italiano</a:t>
            </a:r>
            <a:r>
              <a:rPr lang="it-IT" sz="1400" dirty="0">
                <a:effectLst/>
                <a:latin typeface="Times New Roman" panose="02020603050405020304" pitchFamily="18" charset="0"/>
                <a:ea typeface="Times New Roman" panose="02020603050405020304" pitchFamily="18" charset="0"/>
              </a:rPr>
              <a:t>, </a:t>
            </a:r>
            <a:r>
              <a:rPr lang="it-IT" sz="1400" i="1" dirty="0">
                <a:effectLst/>
                <a:latin typeface="Times New Roman" panose="02020603050405020304" pitchFamily="18" charset="0"/>
                <a:ea typeface="Times New Roman" panose="02020603050405020304" pitchFamily="18" charset="0"/>
              </a:rPr>
              <a:t>Atti </a:t>
            </a:r>
          </a:p>
          <a:p>
            <a:pPr defTabSz="179388">
              <a:spcAft>
                <a:spcPts val="0"/>
              </a:spcAft>
            </a:pPr>
            <a:r>
              <a:rPr lang="it-IT" sz="1400" i="1" dirty="0">
                <a:latin typeface="Times New Roman" panose="02020603050405020304" pitchFamily="18" charset="0"/>
                <a:ea typeface="Times New Roman" panose="02020603050405020304" pitchFamily="18" charset="0"/>
              </a:rPr>
              <a:t>		</a:t>
            </a:r>
            <a:r>
              <a:rPr lang="it-IT" sz="1400" i="1" dirty="0">
                <a:effectLst/>
                <a:latin typeface="Times New Roman" panose="02020603050405020304" pitchFamily="18" charset="0"/>
                <a:ea typeface="Times New Roman" panose="02020603050405020304" pitchFamily="18" charset="0"/>
              </a:rPr>
              <a:t>SILFI 2006</a:t>
            </a:r>
            <a:r>
              <a:rPr lang="it-IT" sz="1400" dirty="0">
                <a:effectLst/>
                <a:latin typeface="Times New Roman" panose="02020603050405020304" pitchFamily="18" charset="0"/>
                <a:ea typeface="Times New Roman" panose="02020603050405020304" pitchFamily="18" charset="0"/>
              </a:rPr>
              <a:t>, Florence: FUP, vol. 1, 311-320.</a:t>
            </a:r>
            <a:endParaRPr lang="it-IT" sz="1400" dirty="0">
              <a:effectLst/>
              <a:latin typeface="Times" panose="02020603050405020304" pitchFamily="18" charset="0"/>
              <a:ea typeface="Times New Roman" panose="02020603050405020304" pitchFamily="18" charset="0"/>
            </a:endParaRPr>
          </a:p>
          <a:p>
            <a:pPr defTabSz="179388">
              <a:spcAft>
                <a:spcPts val="0"/>
              </a:spcAft>
            </a:pPr>
            <a:r>
              <a:rPr lang="it-IT" sz="1400" dirty="0">
                <a:effectLst/>
                <a:latin typeface="Times New Roman" panose="02020603050405020304" pitchFamily="18" charset="0"/>
                <a:ea typeface="Times New Roman" panose="02020603050405020304" pitchFamily="18" charset="0"/>
              </a:rPr>
              <a:t>___. 2011. </a:t>
            </a:r>
            <a:r>
              <a:rPr lang="it-IT" sz="1400" dirty="0" err="1">
                <a:effectLst/>
                <a:latin typeface="Times New Roman" panose="02020603050405020304" pitchFamily="18" charset="0"/>
                <a:ea typeface="Times New Roman" panose="02020603050405020304" pitchFamily="18" charset="0"/>
              </a:rPr>
              <a:t>Aeuroversal</a:t>
            </a:r>
            <a:r>
              <a:rPr lang="it-IT" sz="1400" dirty="0">
                <a:effectLst/>
                <a:latin typeface="Times New Roman" panose="02020603050405020304" pitchFamily="18" charset="0"/>
                <a:ea typeface="Times New Roman" panose="02020603050405020304" pitchFamily="18" charset="0"/>
              </a:rPr>
              <a:t> in a global </a:t>
            </a:r>
            <a:r>
              <a:rPr lang="it-IT" sz="1400" dirty="0" err="1">
                <a:effectLst/>
                <a:latin typeface="Times New Roman" panose="02020603050405020304" pitchFamily="18" charset="0"/>
                <a:ea typeface="Times New Roman" panose="02020603050405020304" pitchFamily="18" charset="0"/>
              </a:rPr>
              <a:t>perspective</a:t>
            </a:r>
            <a:r>
              <a:rPr lang="it-IT" sz="1400" dirty="0">
                <a:effectLst/>
                <a:latin typeface="Times New Roman" panose="02020603050405020304" pitchFamily="18" charset="0"/>
                <a:ea typeface="Times New Roman" panose="02020603050405020304" pitchFamily="18" charset="0"/>
              </a:rPr>
              <a:t>: </a:t>
            </a:r>
            <a:r>
              <a:rPr lang="it-IT" sz="1400" dirty="0" err="1">
                <a:effectLst/>
                <a:latin typeface="Times New Roman" panose="02020603050405020304" pitchFamily="18" charset="0"/>
                <a:ea typeface="Times New Roman" panose="02020603050405020304" pitchFamily="18" charset="0"/>
              </a:rPr>
              <a:t>auxiliation</a:t>
            </a:r>
            <a:r>
              <a:rPr lang="it-IT" sz="1400" dirty="0">
                <a:effectLst/>
                <a:latin typeface="Times New Roman" panose="02020603050405020304" pitchFamily="18" charset="0"/>
                <a:ea typeface="Times New Roman" panose="02020603050405020304" pitchFamily="18" charset="0"/>
              </a:rPr>
              <a:t> and </a:t>
            </a:r>
            <a:r>
              <a:rPr lang="it-IT" sz="1400" dirty="0" err="1">
                <a:effectLst/>
                <a:latin typeface="Times New Roman" panose="02020603050405020304" pitchFamily="18" charset="0"/>
                <a:ea typeface="Times New Roman" panose="02020603050405020304" pitchFamily="18" charset="0"/>
              </a:rPr>
              <a:t>alignment</a:t>
            </a:r>
            <a:r>
              <a:rPr lang="it-IT" sz="1400" dirty="0">
                <a:effectLst/>
                <a:latin typeface="Times New Roman" panose="02020603050405020304" pitchFamily="18" charset="0"/>
                <a:ea typeface="Times New Roman" panose="02020603050405020304" pitchFamily="18" charset="0"/>
              </a:rPr>
              <a:t>, in P. </a:t>
            </a:r>
            <a:r>
              <a:rPr lang="it-IT" sz="1400" dirty="0" err="1">
                <a:effectLst/>
                <a:latin typeface="Times New Roman" panose="02020603050405020304" pitchFamily="18" charset="0"/>
                <a:ea typeface="Times New Roman" panose="02020603050405020304" pitchFamily="18" charset="0"/>
              </a:rPr>
              <a:t>Siemund</a:t>
            </a:r>
            <a:r>
              <a:rPr lang="it-IT" sz="1400" dirty="0">
                <a:effectLst/>
                <a:latin typeface="Times New Roman" panose="02020603050405020304" pitchFamily="18" charset="0"/>
                <a:ea typeface="Times New Roman" panose="02020603050405020304" pitchFamily="18" charset="0"/>
              </a:rPr>
              <a:t> (ed) </a:t>
            </a:r>
            <a:r>
              <a:rPr lang="it-IT" sz="1400" i="1" dirty="0" err="1">
                <a:effectLst/>
                <a:latin typeface="Times New Roman" panose="02020603050405020304" pitchFamily="18" charset="0"/>
                <a:ea typeface="Times New Roman" panose="02020603050405020304" pitchFamily="18" charset="0"/>
              </a:rPr>
              <a:t>Linguistic</a:t>
            </a:r>
            <a:r>
              <a:rPr lang="it-IT" sz="1400" i="1" dirty="0">
                <a:effectLst/>
                <a:latin typeface="Times New Roman" panose="02020603050405020304" pitchFamily="18" charset="0"/>
                <a:ea typeface="Times New Roman" panose="02020603050405020304" pitchFamily="18" charset="0"/>
              </a:rPr>
              <a:t> </a:t>
            </a:r>
            <a:r>
              <a:rPr lang="it-IT" sz="1400" i="1" dirty="0" err="1">
                <a:effectLst/>
                <a:latin typeface="Times New Roman" panose="02020603050405020304" pitchFamily="18" charset="0"/>
                <a:ea typeface="Times New Roman" panose="02020603050405020304" pitchFamily="18" charset="0"/>
              </a:rPr>
              <a:t>Universals</a:t>
            </a:r>
            <a:r>
              <a:rPr lang="it-IT" sz="1400" i="1" dirty="0">
                <a:effectLst/>
                <a:latin typeface="Times New Roman" panose="02020603050405020304" pitchFamily="18" charset="0"/>
                <a:ea typeface="Times New Roman" panose="02020603050405020304" pitchFamily="18" charset="0"/>
              </a:rPr>
              <a:t> and Language </a:t>
            </a:r>
            <a:r>
              <a:rPr lang="it-IT" sz="1400" i="1" dirty="0" err="1">
                <a:effectLst/>
                <a:latin typeface="Times New Roman" panose="02020603050405020304" pitchFamily="18" charset="0"/>
                <a:ea typeface="Times New Roman" panose="02020603050405020304" pitchFamily="18" charset="0"/>
              </a:rPr>
              <a:t>Variation</a:t>
            </a:r>
            <a:r>
              <a:rPr lang="it-IT" sz="1400" i="1" dirty="0">
                <a:effectLst/>
                <a:latin typeface="Times New Roman" panose="02020603050405020304" pitchFamily="18" charset="0"/>
                <a:ea typeface="Times New Roman" panose="02020603050405020304" pitchFamily="18" charset="0"/>
              </a:rPr>
              <a:t>, </a:t>
            </a:r>
            <a:r>
              <a:rPr lang="it-IT" sz="1400" dirty="0" err="1">
                <a:effectLst/>
                <a:latin typeface="Times New Roman" panose="02020603050405020304" pitchFamily="18" charset="0"/>
                <a:ea typeface="Times New Roman" panose="02020603050405020304" pitchFamily="18" charset="0"/>
              </a:rPr>
              <a:t>Berlin</a:t>
            </a:r>
            <a:r>
              <a:rPr lang="it-IT" sz="1400" dirty="0">
                <a:effectLst/>
                <a:latin typeface="Times New Roman" panose="02020603050405020304" pitchFamily="18" charset="0"/>
                <a:ea typeface="Times New Roman" panose="02020603050405020304" pitchFamily="18" charset="0"/>
              </a:rPr>
              <a:t>: 					</a:t>
            </a:r>
            <a:r>
              <a:rPr lang="it-IT" sz="1400" dirty="0" err="1">
                <a:effectLst/>
                <a:latin typeface="Times New Roman" panose="02020603050405020304" pitchFamily="18" charset="0"/>
                <a:ea typeface="Times New Roman" panose="02020603050405020304" pitchFamily="18" charset="0"/>
              </a:rPr>
              <a:t>Mouton</a:t>
            </a:r>
            <a:r>
              <a:rPr lang="it-IT" sz="1400" dirty="0">
                <a:effectLst/>
                <a:latin typeface="Times New Roman" panose="02020603050405020304" pitchFamily="18" charset="0"/>
                <a:ea typeface="Times New Roman" panose="02020603050405020304" pitchFamily="18" charset="0"/>
              </a:rPr>
              <a:t> de </a:t>
            </a:r>
            <a:r>
              <a:rPr lang="it-IT" sz="1400" dirty="0" err="1">
                <a:effectLst/>
                <a:latin typeface="Times New Roman" panose="02020603050405020304" pitchFamily="18" charset="0"/>
                <a:ea typeface="Times New Roman" panose="02020603050405020304" pitchFamily="18" charset="0"/>
              </a:rPr>
              <a:t>Gruyter</a:t>
            </a:r>
            <a:r>
              <a:rPr lang="it-IT" sz="1400" dirty="0">
                <a:effectLst/>
                <a:latin typeface="Times New Roman" panose="02020603050405020304" pitchFamily="18" charset="0"/>
                <a:ea typeface="Times New Roman" panose="02020603050405020304" pitchFamily="18" charset="0"/>
              </a:rPr>
              <a:t>, 55-91.</a:t>
            </a:r>
            <a:endParaRPr lang="it-IT" sz="1400" dirty="0">
              <a:effectLst/>
              <a:latin typeface="Times" panose="02020603050405020304" pitchFamily="18" charset="0"/>
              <a:ea typeface="Times New Roman" panose="02020603050405020304" pitchFamily="18" charset="0"/>
            </a:endParaRPr>
          </a:p>
          <a:p>
            <a:pPr defTabSz="179388">
              <a:spcAft>
                <a:spcPts val="0"/>
              </a:spcAft>
            </a:pPr>
            <a:r>
              <a:rPr lang="it-IT" sz="1400" dirty="0">
                <a:effectLst/>
                <a:latin typeface="Times New Roman" panose="02020603050405020304" pitchFamily="18" charset="0"/>
                <a:ea typeface="Times New Roman" panose="02020603050405020304" pitchFamily="18" charset="0"/>
              </a:rPr>
              <a:t>Manzini, M.R. &amp;L. M. Savoia (2005) </a:t>
            </a:r>
            <a:r>
              <a:rPr lang="it-IT" sz="1400" i="1" dirty="0">
                <a:effectLst/>
                <a:latin typeface="Times New Roman" panose="02020603050405020304" pitchFamily="18" charset="0"/>
                <a:ea typeface="Times New Roman" panose="02020603050405020304" pitchFamily="18" charset="0"/>
              </a:rPr>
              <a:t>I Dialetti italiani e romanci. </a:t>
            </a:r>
            <a:r>
              <a:rPr lang="en-GB" sz="1400" i="1" dirty="0" err="1">
                <a:effectLst/>
                <a:latin typeface="Times New Roman" panose="02020603050405020304" pitchFamily="18" charset="0"/>
                <a:ea typeface="Times New Roman" panose="02020603050405020304" pitchFamily="18" charset="0"/>
              </a:rPr>
              <a:t>Morfosintassi</a:t>
            </a:r>
            <a:r>
              <a:rPr lang="en-GB" sz="1400" i="1" dirty="0">
                <a:effectLst/>
                <a:latin typeface="Times New Roman" panose="02020603050405020304" pitchFamily="18" charset="0"/>
                <a:ea typeface="Times New Roman" panose="02020603050405020304" pitchFamily="18" charset="0"/>
              </a:rPr>
              <a:t> </a:t>
            </a:r>
            <a:r>
              <a:rPr lang="en-GB" sz="1400" i="1" dirty="0" err="1">
                <a:effectLst/>
                <a:latin typeface="Times New Roman" panose="02020603050405020304" pitchFamily="18" charset="0"/>
                <a:ea typeface="Times New Roman" panose="02020603050405020304" pitchFamily="18" charset="0"/>
              </a:rPr>
              <a:t>generativa</a:t>
            </a:r>
            <a:r>
              <a:rPr lang="en-GB" sz="1400" i="1" dirty="0">
                <a:effectLst/>
                <a:latin typeface="Times New Roman" panose="02020603050405020304" pitchFamily="18" charset="0"/>
                <a:ea typeface="Times New Roman" panose="02020603050405020304" pitchFamily="18" charset="0"/>
              </a:rPr>
              <a:t>,</a:t>
            </a:r>
            <a:r>
              <a:rPr lang="it-IT" sz="1400" i="1" dirty="0">
                <a:latin typeface="Times" panose="02020603050405020304" pitchFamily="18" charset="0"/>
                <a:ea typeface="Times New Roman" panose="02020603050405020304" pitchFamily="18" charset="0"/>
              </a:rPr>
              <a:t> </a:t>
            </a:r>
            <a:r>
              <a:rPr lang="en-GB" sz="1400" dirty="0">
                <a:effectLst/>
                <a:latin typeface="Times New Roman" panose="02020603050405020304" pitchFamily="18" charset="0"/>
                <a:ea typeface="Times New Roman" panose="02020603050405020304" pitchFamily="18" charset="0"/>
              </a:rPr>
              <a:t>vols 2-3, Alessandria: </a:t>
            </a:r>
            <a:r>
              <a:rPr lang="en-GB" sz="1400" dirty="0" err="1">
                <a:effectLst/>
                <a:latin typeface="Times New Roman" panose="02020603050405020304" pitchFamily="18" charset="0"/>
                <a:ea typeface="Times New Roman" panose="02020603050405020304" pitchFamily="18" charset="0"/>
              </a:rPr>
              <a:t>Dell’Orso</a:t>
            </a:r>
            <a:r>
              <a:rPr lang="en-GB" sz="1400" dirty="0">
                <a:effectLst/>
                <a:latin typeface="Times New Roman" panose="02020603050405020304" pitchFamily="18" charset="0"/>
                <a:ea typeface="Times New Roman" panose="02020603050405020304" pitchFamily="18" charset="0"/>
              </a:rPr>
              <a:t>.</a:t>
            </a:r>
            <a:endParaRPr lang="it-IT" sz="1400" dirty="0">
              <a:effectLst/>
              <a:latin typeface="Times" panose="02020603050405020304" pitchFamily="18" charset="0"/>
              <a:ea typeface="Times New Roman" panose="02020603050405020304" pitchFamily="18" charset="0"/>
            </a:endParaRPr>
          </a:p>
          <a:p>
            <a:pPr defTabSz="179388">
              <a:spcAft>
                <a:spcPts val="0"/>
              </a:spcAft>
            </a:pPr>
            <a:r>
              <a:rPr lang="en-GB" sz="1400" dirty="0" err="1">
                <a:effectLst/>
                <a:latin typeface="Times New Roman" panose="02020603050405020304" pitchFamily="18" charset="0"/>
                <a:ea typeface="Times New Roman" panose="02020603050405020304" pitchFamily="18" charset="0"/>
              </a:rPr>
              <a:t>Merlan</a:t>
            </a:r>
            <a:r>
              <a:rPr lang="en-GB" sz="1400" dirty="0">
                <a:effectLst/>
                <a:latin typeface="Times New Roman" panose="02020603050405020304" pitchFamily="18" charset="0"/>
                <a:ea typeface="Times New Roman" panose="02020603050405020304" pitchFamily="18" charset="0"/>
              </a:rPr>
              <a:t>, F. (1985) ‘Split intransitivity: functional oppositions in intransitive inflection’, in J. Nichols</a:t>
            </a:r>
            <a:r>
              <a:rPr lang="it-IT" sz="1400" dirty="0">
                <a:latin typeface="Times" panose="02020603050405020304" pitchFamily="18" charset="0"/>
                <a:ea typeface="Times New Roman" panose="02020603050405020304" pitchFamily="18" charset="0"/>
              </a:rPr>
              <a:t> </a:t>
            </a:r>
            <a:r>
              <a:rPr lang="en-GB" sz="1400" dirty="0">
                <a:effectLst/>
                <a:latin typeface="Times New Roman" panose="02020603050405020304" pitchFamily="18" charset="0"/>
                <a:ea typeface="Times New Roman" panose="02020603050405020304" pitchFamily="18" charset="0"/>
              </a:rPr>
              <a:t>&amp; A.C. Woodbury (eds) </a:t>
            </a:r>
            <a:r>
              <a:rPr lang="en-GB" sz="1400" i="1" dirty="0">
                <a:effectLst/>
                <a:latin typeface="Times New Roman" panose="02020603050405020304" pitchFamily="18" charset="0"/>
                <a:ea typeface="Times New Roman" panose="02020603050405020304" pitchFamily="18" charset="0"/>
              </a:rPr>
              <a:t>Grammar inside and outside 		the clause: some approaches to the theor</a:t>
            </a:r>
            <a:r>
              <a:rPr lang="en-GB" sz="1400" i="1" dirty="0">
                <a:latin typeface="Times New Roman" panose="02020603050405020304" pitchFamily="18" charset="0"/>
                <a:ea typeface="Times New Roman" panose="02020603050405020304" pitchFamily="18" charset="0"/>
              </a:rPr>
              <a:t>y </a:t>
            </a:r>
            <a:r>
              <a:rPr lang="en-US" sz="1400" i="1" dirty="0">
                <a:effectLst/>
                <a:latin typeface="Times New Roman" panose="02020603050405020304" pitchFamily="18" charset="0"/>
                <a:ea typeface="Times New Roman" panose="02020603050405020304" pitchFamily="18" charset="0"/>
              </a:rPr>
              <a:t>from the field</a:t>
            </a:r>
            <a:r>
              <a:rPr lang="en-US" sz="1400" dirty="0">
                <a:effectLst/>
                <a:latin typeface="Times New Roman" panose="02020603050405020304" pitchFamily="18" charset="0"/>
                <a:ea typeface="Times New Roman" panose="02020603050405020304" pitchFamily="18" charset="0"/>
              </a:rPr>
              <a:t>, Cambridge: Cambridge University Press, 324-362.</a:t>
            </a:r>
            <a:endParaRPr lang="it-IT" sz="1400" dirty="0">
              <a:effectLst/>
              <a:latin typeface="Times" panose="02020603050405020304" pitchFamily="18" charset="0"/>
              <a:ea typeface="Times New Roman" panose="02020603050405020304" pitchFamily="18" charset="0"/>
            </a:endParaRPr>
          </a:p>
          <a:p>
            <a:pPr defTabSz="179388">
              <a:spcAft>
                <a:spcPts val="0"/>
              </a:spcAft>
            </a:pPr>
            <a:r>
              <a:rPr lang="en-GB" sz="1400" dirty="0" err="1">
                <a:effectLst/>
                <a:latin typeface="Times New Roman" panose="02020603050405020304" pitchFamily="18" charset="0"/>
                <a:ea typeface="Times New Roman" panose="02020603050405020304" pitchFamily="18" charset="0"/>
              </a:rPr>
              <a:t>Mithun</a:t>
            </a:r>
            <a:r>
              <a:rPr lang="en-GB" sz="1400" dirty="0">
                <a:effectLst/>
                <a:latin typeface="Times New Roman" panose="02020603050405020304" pitchFamily="18" charset="0"/>
                <a:ea typeface="Times New Roman" panose="02020603050405020304" pitchFamily="18" charset="0"/>
              </a:rPr>
              <a:t>, M. (1991)  'Active/Agentive case marking and its motivations', </a:t>
            </a:r>
            <a:r>
              <a:rPr lang="en-GB" sz="1400" i="1" dirty="0">
                <a:effectLst/>
                <a:latin typeface="Times New Roman" panose="02020603050405020304" pitchFamily="18" charset="0"/>
                <a:ea typeface="Times New Roman" panose="02020603050405020304" pitchFamily="18" charset="0"/>
              </a:rPr>
              <a:t>Language  </a:t>
            </a:r>
            <a:r>
              <a:rPr lang="en-GB" sz="1400" dirty="0">
                <a:effectLst/>
                <a:latin typeface="Times New Roman" panose="02020603050405020304" pitchFamily="18" charset="0"/>
                <a:ea typeface="Times New Roman" panose="02020603050405020304" pitchFamily="18" charset="0"/>
              </a:rPr>
              <a:t>67.3: 511-46.</a:t>
            </a:r>
            <a:endParaRPr lang="it-IT" sz="1400" dirty="0">
              <a:effectLst/>
              <a:latin typeface="Times" panose="02020603050405020304" pitchFamily="18" charset="0"/>
              <a:ea typeface="Times New Roman" panose="02020603050405020304" pitchFamily="18" charset="0"/>
            </a:endParaRPr>
          </a:p>
          <a:p>
            <a:pPr defTabSz="179388">
              <a:spcAft>
                <a:spcPts val="0"/>
              </a:spcAft>
            </a:pPr>
            <a:r>
              <a:rPr lang="en-GB" sz="1400" dirty="0" err="1">
                <a:effectLst/>
                <a:latin typeface="Times New Roman" panose="02020603050405020304" pitchFamily="18" charset="0"/>
                <a:ea typeface="Times New Roman" panose="02020603050405020304" pitchFamily="18" charset="0"/>
              </a:rPr>
              <a:t>Mithun</a:t>
            </a:r>
            <a:r>
              <a:rPr lang="en-GB" sz="1400" dirty="0">
                <a:effectLst/>
                <a:latin typeface="Times New Roman" panose="02020603050405020304" pitchFamily="18" charset="0"/>
                <a:ea typeface="Times New Roman" panose="02020603050405020304" pitchFamily="18" charset="0"/>
              </a:rPr>
              <a:t>, M. &amp; Chafe, W. (1999) ‘What are S, A, and O?’, </a:t>
            </a:r>
            <a:r>
              <a:rPr lang="en-GB" sz="1400" i="1" dirty="0">
                <a:effectLst/>
                <a:latin typeface="Times New Roman" panose="02020603050405020304" pitchFamily="18" charset="0"/>
                <a:ea typeface="Times New Roman" panose="02020603050405020304" pitchFamily="18" charset="0"/>
              </a:rPr>
              <a:t>Studies in Language </a:t>
            </a:r>
            <a:r>
              <a:rPr lang="en-GB" sz="1400" dirty="0">
                <a:effectLst/>
                <a:latin typeface="Times New Roman" panose="02020603050405020304" pitchFamily="18" charset="0"/>
                <a:ea typeface="Times New Roman" panose="02020603050405020304" pitchFamily="18" charset="0"/>
              </a:rPr>
              <a:t>23: 569-596</a:t>
            </a:r>
          </a:p>
          <a:p>
            <a:pPr defTabSz="179388">
              <a:spcAft>
                <a:spcPts val="0"/>
              </a:spcAft>
            </a:pPr>
            <a:r>
              <a:rPr lang="en-GB" sz="1400" dirty="0" err="1">
                <a:latin typeface="Times New Roman" panose="02020603050405020304" pitchFamily="18" charset="0"/>
                <a:ea typeface="Times New Roman" panose="02020603050405020304" pitchFamily="18" charset="0"/>
              </a:rPr>
              <a:t>Moravcsik</a:t>
            </a:r>
            <a:r>
              <a:rPr lang="en-GB" sz="1400" dirty="0">
                <a:latin typeface="Times New Roman" panose="02020603050405020304" pitchFamily="18" charset="0"/>
                <a:ea typeface="Times New Roman" panose="02020603050405020304" pitchFamily="18" charset="0"/>
              </a:rPr>
              <a:t>, E. A. 1978. On the distribution of ergative and accusative patterns. </a:t>
            </a:r>
            <a:r>
              <a:rPr lang="en-GB" sz="1400" i="1" dirty="0">
                <a:latin typeface="Times New Roman" panose="02020603050405020304" pitchFamily="18" charset="0"/>
                <a:ea typeface="Times New Roman" panose="02020603050405020304" pitchFamily="18" charset="0"/>
              </a:rPr>
              <a:t>Lingua</a:t>
            </a:r>
            <a:r>
              <a:rPr lang="en-GB" sz="1400" dirty="0">
                <a:latin typeface="Times New Roman" panose="02020603050405020304" pitchFamily="18" charset="0"/>
                <a:ea typeface="Times New Roman" panose="02020603050405020304" pitchFamily="18" charset="0"/>
              </a:rPr>
              <a:t> 45: 233-279.</a:t>
            </a:r>
            <a:endParaRPr lang="it-IT" sz="1400" dirty="0">
              <a:effectLst/>
              <a:latin typeface="Times" panose="02020603050405020304" pitchFamily="18" charset="0"/>
              <a:ea typeface="Times New Roman" panose="02020603050405020304" pitchFamily="18" charset="0"/>
            </a:endParaRPr>
          </a:p>
          <a:p>
            <a:pPr marR="36195" algn="l">
              <a:tabLst>
                <a:tab pos="457200" algn="l"/>
                <a:tab pos="914400" algn="l"/>
                <a:tab pos="1371600" algn="l"/>
                <a:tab pos="1828800" algn="l"/>
                <a:tab pos="2286000" algn="l"/>
                <a:tab pos="2340610" algn="l"/>
                <a:tab pos="2743200" algn="l"/>
                <a:tab pos="3200400" algn="l"/>
                <a:tab pos="3657600" algn="l"/>
                <a:tab pos="4114800" algn="l"/>
                <a:tab pos="4572000" algn="l"/>
                <a:tab pos="5029200" algn="l"/>
              </a:tabLst>
            </a:pPr>
            <a:r>
              <a:rPr lang="it-IT" sz="1400" dirty="0" err="1">
                <a:effectLst/>
                <a:latin typeface="Times New Roman" panose="02020603050405020304" pitchFamily="18" charset="0"/>
                <a:ea typeface="Times New Roman" panose="02020603050405020304" pitchFamily="18" charset="0"/>
                <a:cs typeface="Microsoft Sans Serif" panose="020B0604020202020204" pitchFamily="34" charset="0"/>
              </a:rPr>
              <a:t>Norberg</a:t>
            </a:r>
            <a:r>
              <a:rPr lang="it-IT" sz="1400" dirty="0">
                <a:effectLst/>
                <a:latin typeface="Times New Roman" panose="02020603050405020304" pitchFamily="18" charset="0"/>
                <a:ea typeface="Times New Roman" panose="02020603050405020304" pitchFamily="18" charset="0"/>
                <a:cs typeface="Microsoft Sans Serif" panose="020B0604020202020204" pitchFamily="34" charset="0"/>
              </a:rPr>
              <a:t>, D. (1943). </a:t>
            </a:r>
            <a:r>
              <a:rPr lang="en-US" sz="1400" i="1" dirty="0" err="1">
                <a:effectLst/>
                <a:latin typeface="Times New Roman" panose="02020603050405020304" pitchFamily="18" charset="0"/>
                <a:ea typeface="Times New Roman" panose="02020603050405020304" pitchFamily="18" charset="0"/>
                <a:cs typeface="Microsoft Sans Serif" panose="020B0604020202020204" pitchFamily="34" charset="0"/>
              </a:rPr>
              <a:t>Syntaktische</a:t>
            </a:r>
            <a:r>
              <a:rPr lang="en-US" sz="1400" i="1" dirty="0">
                <a:effectLst/>
                <a:latin typeface="Times New Roman" panose="02020603050405020304" pitchFamily="18" charset="0"/>
                <a:ea typeface="Times New Roman" panose="02020603050405020304" pitchFamily="18" charset="0"/>
                <a:cs typeface="Microsoft Sans Serif" panose="020B0604020202020204" pitchFamily="34" charset="0"/>
              </a:rPr>
              <a:t> </a:t>
            </a:r>
            <a:r>
              <a:rPr lang="en-US" sz="1400" i="1" dirty="0" err="1">
                <a:effectLst/>
                <a:latin typeface="Times New Roman" panose="02020603050405020304" pitchFamily="18" charset="0"/>
                <a:ea typeface="Times New Roman" panose="02020603050405020304" pitchFamily="18" charset="0"/>
                <a:cs typeface="Microsoft Sans Serif" panose="020B0604020202020204" pitchFamily="34" charset="0"/>
              </a:rPr>
              <a:t>Forschungen</a:t>
            </a:r>
            <a:r>
              <a:rPr lang="en-US" sz="1400" i="1" dirty="0">
                <a:effectLst/>
                <a:latin typeface="Times New Roman" panose="02020603050405020304" pitchFamily="18" charset="0"/>
                <a:ea typeface="Times New Roman" panose="02020603050405020304" pitchFamily="18" charset="0"/>
                <a:cs typeface="Microsoft Sans Serif" panose="020B0604020202020204" pitchFamily="34" charset="0"/>
              </a:rPr>
              <a:t> auf dem </a:t>
            </a:r>
            <a:r>
              <a:rPr lang="en-US" sz="1400" i="1" dirty="0" err="1">
                <a:effectLst/>
                <a:latin typeface="Times New Roman" panose="02020603050405020304" pitchFamily="18" charset="0"/>
                <a:ea typeface="Times New Roman" panose="02020603050405020304" pitchFamily="18" charset="0"/>
                <a:cs typeface="Microsoft Sans Serif" panose="020B0604020202020204" pitchFamily="34" charset="0"/>
              </a:rPr>
              <a:t>Gebiete</a:t>
            </a:r>
            <a:r>
              <a:rPr lang="en-US" sz="1400" i="1" dirty="0">
                <a:effectLst/>
                <a:latin typeface="Times New Roman" panose="02020603050405020304" pitchFamily="18" charset="0"/>
                <a:ea typeface="Times New Roman" panose="02020603050405020304" pitchFamily="18" charset="0"/>
                <a:cs typeface="Microsoft Sans Serif" panose="020B0604020202020204" pitchFamily="34" charset="0"/>
              </a:rPr>
              <a:t> des </a:t>
            </a:r>
            <a:r>
              <a:rPr lang="en-US" sz="1400" i="1" dirty="0" err="1">
                <a:effectLst/>
                <a:latin typeface="Times New Roman" panose="02020603050405020304" pitchFamily="18" charset="0"/>
                <a:ea typeface="Times New Roman" panose="02020603050405020304" pitchFamily="18" charset="0"/>
                <a:cs typeface="Microsoft Sans Serif" panose="020B0604020202020204" pitchFamily="34" charset="0"/>
              </a:rPr>
              <a:t>Spätlateins</a:t>
            </a:r>
            <a:r>
              <a:rPr lang="en-US" sz="1400" i="1" dirty="0">
                <a:effectLst/>
                <a:latin typeface="Times New Roman" panose="02020603050405020304" pitchFamily="18" charset="0"/>
                <a:ea typeface="Times New Roman" panose="02020603050405020304" pitchFamily="18" charset="0"/>
                <a:cs typeface="Microsoft Sans Serif" panose="020B0604020202020204" pitchFamily="34" charset="0"/>
              </a:rPr>
              <a:t> und des </a:t>
            </a:r>
            <a:r>
              <a:rPr lang="en-US" sz="1400" i="1" dirty="0" err="1">
                <a:effectLst/>
                <a:latin typeface="Times New Roman" panose="02020603050405020304" pitchFamily="18" charset="0"/>
                <a:ea typeface="Times New Roman" panose="02020603050405020304" pitchFamily="18" charset="0"/>
                <a:cs typeface="Microsoft Sans Serif" panose="020B0604020202020204" pitchFamily="34" charset="0"/>
              </a:rPr>
              <a:t>frühen</a:t>
            </a:r>
            <a:r>
              <a:rPr lang="en-US" sz="1400" i="1" dirty="0">
                <a:latin typeface="Times New Roman" panose="02020603050405020304" pitchFamily="18" charset="0"/>
                <a:ea typeface="Times New Roman" panose="02020603050405020304" pitchFamily="18" charset="0"/>
                <a:cs typeface="Microsoft Sans Serif" panose="020B0604020202020204" pitchFamily="34" charset="0"/>
              </a:rPr>
              <a:t> </a:t>
            </a:r>
            <a:r>
              <a:rPr lang="en-US" sz="1400" i="1" dirty="0" err="1">
                <a:effectLst/>
                <a:latin typeface="Times New Roman" panose="02020603050405020304" pitchFamily="18" charset="0"/>
                <a:ea typeface="Times New Roman" panose="02020603050405020304" pitchFamily="18" charset="0"/>
                <a:cs typeface="Microsoft Sans Serif" panose="020B0604020202020204" pitchFamily="34" charset="0"/>
              </a:rPr>
              <a:t>Mittellateins</a:t>
            </a:r>
            <a:r>
              <a:rPr lang="en-US" sz="1400" i="1" dirty="0">
                <a:effectLst/>
                <a:latin typeface="Times New Roman" panose="02020603050405020304" pitchFamily="18" charset="0"/>
                <a:ea typeface="Times New Roman" panose="02020603050405020304" pitchFamily="18" charset="0"/>
                <a:cs typeface="Microsoft Sans Serif" panose="020B0604020202020204" pitchFamily="34" charset="0"/>
              </a:rPr>
              <a:t>. </a:t>
            </a:r>
            <a:r>
              <a:rPr lang="en-US" sz="1400" dirty="0">
                <a:effectLst/>
                <a:latin typeface="Times New Roman" panose="02020603050405020304" pitchFamily="18" charset="0"/>
                <a:ea typeface="Times New Roman" panose="02020603050405020304" pitchFamily="18" charset="0"/>
                <a:cs typeface="Microsoft Sans Serif" panose="020B0604020202020204" pitchFamily="34" charset="0"/>
              </a:rPr>
              <a:t>Uppsala: </a:t>
            </a:r>
            <a:r>
              <a:rPr lang="en-US" sz="1400" dirty="0" err="1">
                <a:effectLst/>
                <a:latin typeface="Times New Roman" panose="02020603050405020304" pitchFamily="18" charset="0"/>
                <a:ea typeface="Times New Roman" panose="02020603050405020304" pitchFamily="18" charset="0"/>
                <a:cs typeface="Microsoft Sans Serif" panose="020B0604020202020204" pitchFamily="34" charset="0"/>
              </a:rPr>
              <a:t>Almkvist</a:t>
            </a:r>
            <a:r>
              <a:rPr lang="en-US" sz="1400" dirty="0">
                <a:effectLst/>
                <a:latin typeface="Times New Roman" panose="02020603050405020304" pitchFamily="18" charset="0"/>
                <a:ea typeface="Times New Roman" panose="02020603050405020304" pitchFamily="18" charset="0"/>
                <a:cs typeface="Microsoft Sans Serif" panose="020B0604020202020204" pitchFamily="34" charset="0"/>
              </a:rPr>
              <a:t> and </a:t>
            </a:r>
            <a:r>
              <a:rPr lang="en-US" sz="1400" dirty="0" err="1">
                <a:effectLst/>
                <a:latin typeface="Times New Roman" panose="02020603050405020304" pitchFamily="18" charset="0"/>
                <a:ea typeface="Times New Roman" panose="02020603050405020304" pitchFamily="18" charset="0"/>
                <a:cs typeface="Microsoft Sans Serif" panose="020B0604020202020204" pitchFamily="34" charset="0"/>
              </a:rPr>
              <a:t>Wiksell</a:t>
            </a:r>
            <a:r>
              <a:rPr lang="en-US" sz="1400" dirty="0">
                <a:effectLst/>
                <a:latin typeface="Times New Roman" panose="02020603050405020304" pitchFamily="18" charset="0"/>
                <a:ea typeface="Times New Roman" panose="02020603050405020304" pitchFamily="18" charset="0"/>
                <a:cs typeface="Microsoft Sans Serif" panose="020B0604020202020204" pitchFamily="34" charset="0"/>
              </a:rPr>
              <a:t>.</a:t>
            </a:r>
          </a:p>
          <a:p>
            <a:pPr marR="36195" algn="l">
              <a:tabLst>
                <a:tab pos="457200" algn="l"/>
                <a:tab pos="914400" algn="l"/>
                <a:tab pos="1371600" algn="l"/>
                <a:tab pos="1828800" algn="l"/>
                <a:tab pos="2286000" algn="l"/>
                <a:tab pos="2340610" algn="l"/>
                <a:tab pos="2743200" algn="l"/>
                <a:tab pos="3200400" algn="l"/>
                <a:tab pos="3657600" algn="l"/>
                <a:tab pos="4114800" algn="l"/>
                <a:tab pos="4572000" algn="l"/>
                <a:tab pos="5029200" algn="l"/>
              </a:tabLst>
            </a:pPr>
            <a:r>
              <a:rPr lang="en-US" sz="1400" dirty="0">
                <a:latin typeface="Times New Roman" panose="02020603050405020304" pitchFamily="18" charset="0"/>
                <a:ea typeface="Times New Roman" panose="02020603050405020304" pitchFamily="18" charset="0"/>
                <a:cs typeface="Microsoft Sans Serif" panose="020B0604020202020204" pitchFamily="34" charset="0"/>
              </a:rPr>
              <a:t>Pei, M. A.1932. </a:t>
            </a:r>
            <a:r>
              <a:rPr lang="en-US" sz="1400" i="1" dirty="0">
                <a:latin typeface="Times New Roman" panose="02020603050405020304" pitchFamily="18" charset="0"/>
                <a:ea typeface="Times New Roman" panose="02020603050405020304" pitchFamily="18" charset="0"/>
                <a:cs typeface="Microsoft Sans Serif" panose="020B0604020202020204" pitchFamily="34" charset="0"/>
              </a:rPr>
              <a:t>The language of the eight –century texts in Northern France. </a:t>
            </a:r>
            <a:r>
              <a:rPr lang="en-US" sz="1400" dirty="0">
                <a:latin typeface="Times New Roman" panose="02020603050405020304" pitchFamily="18" charset="0"/>
                <a:ea typeface="Times New Roman" panose="02020603050405020304" pitchFamily="18" charset="0"/>
                <a:cs typeface="Microsoft Sans Serif" panose="020B0604020202020204" pitchFamily="34" charset="0"/>
              </a:rPr>
              <a:t>New York: Carranza.</a:t>
            </a:r>
            <a:endParaRPr lang="it-IT" sz="1400" dirty="0">
              <a:effectLst/>
              <a:latin typeface="Times New Roman" panose="02020603050405020304" pitchFamily="18" charset="0"/>
              <a:ea typeface="Times New Roman" panose="02020603050405020304" pitchFamily="18" charset="0"/>
            </a:endParaRPr>
          </a:p>
          <a:p>
            <a:pPr defTabSz="179388">
              <a:spcAft>
                <a:spcPts val="0"/>
              </a:spcAft>
            </a:pPr>
            <a:r>
              <a:rPr lang="en-US" sz="1400" dirty="0">
                <a:effectLst/>
                <a:latin typeface="Times New Roman" panose="02020603050405020304" pitchFamily="18" charset="0"/>
                <a:ea typeface="Times New Roman" panose="02020603050405020304" pitchFamily="18" charset="0"/>
              </a:rPr>
              <a:t>Perlmutter, D.M. 1978. Impersonal passives and the </a:t>
            </a:r>
            <a:r>
              <a:rPr lang="en-US" sz="1400" dirty="0" err="1">
                <a:effectLst/>
                <a:latin typeface="Times New Roman" panose="02020603050405020304" pitchFamily="18" charset="0"/>
                <a:ea typeface="Times New Roman" panose="02020603050405020304" pitchFamily="18" charset="0"/>
              </a:rPr>
              <a:t>Unaccusative</a:t>
            </a:r>
            <a:r>
              <a:rPr lang="en-US" sz="1400" dirty="0">
                <a:effectLst/>
                <a:latin typeface="Times New Roman" panose="02020603050405020304" pitchFamily="18" charset="0"/>
                <a:ea typeface="Times New Roman" panose="02020603050405020304" pitchFamily="18" charset="0"/>
              </a:rPr>
              <a:t> Hypothesis, in J.J. Jaeger et al. (1978),</a:t>
            </a:r>
            <a:r>
              <a:rPr lang="en-US" sz="1400" i="1" dirty="0">
                <a:effectLst/>
                <a:latin typeface="Times New Roman" panose="02020603050405020304" pitchFamily="18" charset="0"/>
                <a:ea typeface="Times New Roman" panose="02020603050405020304" pitchFamily="18" charset="0"/>
              </a:rPr>
              <a:t>Proceedings of Fourth Meeting of the </a:t>
            </a:r>
            <a:r>
              <a:rPr lang="en-US" sz="1400" i="1" dirty="0" err="1">
                <a:effectLst/>
                <a:latin typeface="Times New Roman" panose="02020603050405020304" pitchFamily="18" charset="0"/>
                <a:ea typeface="Times New Roman" panose="02020603050405020304" pitchFamily="18" charset="0"/>
              </a:rPr>
              <a:t>Berkely</a:t>
            </a:r>
            <a:r>
              <a:rPr lang="en-US" sz="1400" i="1" dirty="0">
                <a:effectLst/>
                <a:latin typeface="Times New Roman" panose="02020603050405020304" pitchFamily="18" charset="0"/>
                <a:ea typeface="Times New Roman" panose="02020603050405020304" pitchFamily="18" charset="0"/>
              </a:rPr>
              <a:t> 			Linguistics Society, </a:t>
            </a:r>
            <a:r>
              <a:rPr lang="en-US" sz="1400" dirty="0">
                <a:effectLst/>
                <a:latin typeface="Times New Roman" panose="02020603050405020304" pitchFamily="18" charset="0"/>
                <a:ea typeface="Times New Roman" panose="02020603050405020304" pitchFamily="18" charset="0"/>
              </a:rPr>
              <a:t>157-189. </a:t>
            </a:r>
          </a:p>
          <a:p>
            <a:pPr marL="0" marR="0" lvl="0" indent="0" algn="l" defTabSz="179388" rtl="0" eaLnBrk="1" fontAlgn="auto" latinLnBrk="0" hangingPunct="1">
              <a:lnSpc>
                <a:spcPct val="100000"/>
              </a:lnSpc>
              <a:spcBef>
                <a:spcPts val="0"/>
              </a:spcBef>
              <a:spcAft>
                <a:spcPts val="0"/>
              </a:spcAft>
              <a:buClrTx/>
              <a:buSzTx/>
              <a:buFontTx/>
              <a:buNone/>
              <a:tabLst/>
              <a:defRPr/>
            </a:pPr>
            <a:endParaRPr kumimoji="0" lang="it-IT" sz="14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535779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58BA56E-45FA-421F-BC4D-5160BB8FE6FC}"/>
              </a:ext>
            </a:extLst>
          </p:cNvPr>
          <p:cNvSpPr>
            <a:spLocks noGrp="1"/>
          </p:cNvSpPr>
          <p:nvPr>
            <p:ph type="sldNum" sz="quarter" idx="12"/>
          </p:nvPr>
        </p:nvSpPr>
        <p:spPr/>
        <p:txBody>
          <a:bodyPr/>
          <a:lstStyle/>
          <a:p>
            <a:fld id="{46322E45-FE70-47BE-ACBC-CC91D5BC503A}" type="slidenum">
              <a:rPr lang="en-GB" smtClean="0"/>
              <a:t>35</a:t>
            </a:fld>
            <a:endParaRPr lang="en-GB"/>
          </a:p>
        </p:txBody>
      </p:sp>
      <p:sp>
        <p:nvSpPr>
          <p:cNvPr id="3" name="TextBox 2">
            <a:extLst>
              <a:ext uri="{FF2B5EF4-FFF2-40B4-BE49-F238E27FC236}">
                <a16:creationId xmlns:a16="http://schemas.microsoft.com/office/drawing/2014/main" id="{C3067BF7-354E-46A7-A53B-187BA05FDD6E}"/>
              </a:ext>
            </a:extLst>
          </p:cNvPr>
          <p:cNvSpPr txBox="1"/>
          <p:nvPr/>
        </p:nvSpPr>
        <p:spPr>
          <a:xfrm>
            <a:off x="593504" y="777135"/>
            <a:ext cx="11408764" cy="4085734"/>
          </a:xfrm>
          <a:prstGeom prst="rect">
            <a:avLst/>
          </a:prstGeom>
          <a:noFill/>
        </p:spPr>
        <p:txBody>
          <a:bodyPr wrap="none" rtlCol="0">
            <a:spAutoFit/>
          </a:bodyPr>
          <a:lstStyle/>
          <a:p>
            <a:pPr marL="52705" marR="33655" algn="ctr">
              <a:lnSpc>
                <a:spcPts val="895"/>
              </a:lnSpc>
              <a:spcAft>
                <a:spcPts val="0"/>
              </a:spcAft>
            </a:pPr>
            <a:endParaRPr lang="en-US" dirty="0">
              <a:latin typeface="Times New Roman" panose="02020603050405020304" pitchFamily="18" charset="0"/>
              <a:ea typeface="Times New Roman" panose="02020603050405020304" pitchFamily="18" charset="0"/>
            </a:endParaRPr>
          </a:p>
          <a:p>
            <a:pPr defTabSz="179388">
              <a:spcAft>
                <a:spcPts val="0"/>
              </a:spcAft>
            </a:pPr>
            <a:r>
              <a:rPr lang="en-US" sz="1400" dirty="0" err="1">
                <a:latin typeface="Times New Roman" panose="02020603050405020304" pitchFamily="18" charset="0"/>
                <a:ea typeface="Times New Roman" panose="02020603050405020304" pitchFamily="18" charset="0"/>
              </a:rPr>
              <a:t>Pirson</a:t>
            </a:r>
            <a:r>
              <a:rPr lang="en-US" sz="1400" dirty="0">
                <a:latin typeface="Times New Roman" panose="02020603050405020304" pitchFamily="18" charset="0"/>
                <a:ea typeface="Times New Roman" panose="02020603050405020304" pitchFamily="18" charset="0"/>
              </a:rPr>
              <a:t>, J. 1901. </a:t>
            </a:r>
            <a:r>
              <a:rPr lang="en-US" sz="1400" i="1" dirty="0">
                <a:latin typeface="Times New Roman" panose="02020603050405020304" pitchFamily="18" charset="0"/>
                <a:ea typeface="Times New Roman" panose="02020603050405020304" pitchFamily="18" charset="0"/>
              </a:rPr>
              <a:t>la Langue des inscriptions </a:t>
            </a:r>
            <a:r>
              <a:rPr lang="en-US" sz="1400" i="1" dirty="0" err="1">
                <a:latin typeface="Times New Roman" panose="02020603050405020304" pitchFamily="18" charset="0"/>
                <a:ea typeface="Times New Roman" panose="02020603050405020304" pitchFamily="18" charset="0"/>
              </a:rPr>
              <a:t>latines</a:t>
            </a:r>
            <a:r>
              <a:rPr lang="en-US" sz="1400" i="1" dirty="0">
                <a:latin typeface="Times New Roman" panose="02020603050405020304" pitchFamily="18" charset="0"/>
                <a:ea typeface="Times New Roman" panose="02020603050405020304" pitchFamily="18" charset="0"/>
              </a:rPr>
              <a:t> de la </a:t>
            </a:r>
            <a:r>
              <a:rPr lang="en-US" sz="1400" i="1" dirty="0" err="1">
                <a:latin typeface="Times New Roman" panose="02020603050405020304" pitchFamily="18" charset="0"/>
                <a:ea typeface="Times New Roman" panose="02020603050405020304" pitchFamily="18" charset="0"/>
              </a:rPr>
              <a:t>Gaule</a:t>
            </a:r>
            <a:r>
              <a:rPr lang="en-US" sz="1400" i="1" dirty="0">
                <a:latin typeface="Times New Roman" panose="02020603050405020304" pitchFamily="18" charset="0"/>
                <a:ea typeface="Times New Roman" panose="02020603050405020304" pitchFamily="18" charset="0"/>
              </a:rPr>
              <a:t>.</a:t>
            </a:r>
            <a:r>
              <a:rPr lang="en-US" sz="1400" dirty="0">
                <a:latin typeface="Times New Roman" panose="02020603050405020304" pitchFamily="18" charset="0"/>
                <a:ea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rPr>
              <a:t>Bruxelles</a:t>
            </a:r>
            <a:r>
              <a:rPr lang="en-US" sz="1400" dirty="0">
                <a:latin typeface="Times New Roman" panose="02020603050405020304" pitchFamily="18" charset="0"/>
                <a:ea typeface="Times New Roman" panose="02020603050405020304" pitchFamily="18" charset="0"/>
              </a:rPr>
              <a:t>: Office de </a:t>
            </a:r>
            <a:r>
              <a:rPr lang="en-US" sz="1400" dirty="0" err="1">
                <a:latin typeface="Times New Roman" panose="02020603050405020304" pitchFamily="18" charset="0"/>
                <a:ea typeface="Times New Roman" panose="02020603050405020304" pitchFamily="18" charset="0"/>
              </a:rPr>
              <a:t>Publicité</a:t>
            </a:r>
            <a:r>
              <a:rPr lang="en-US" sz="1400" dirty="0">
                <a:latin typeface="Times New Roman" panose="02020603050405020304" pitchFamily="18" charset="0"/>
                <a:ea typeface="Times New Roman" panose="02020603050405020304" pitchFamily="18" charset="0"/>
              </a:rPr>
              <a:t> .</a:t>
            </a:r>
          </a:p>
          <a:p>
            <a:pPr defTabSz="179388">
              <a:spcAft>
                <a:spcPts val="0"/>
              </a:spcAft>
            </a:pPr>
            <a:r>
              <a:rPr lang="en-US" sz="1400" dirty="0">
                <a:effectLst/>
                <a:latin typeface="Times New Roman" panose="02020603050405020304" pitchFamily="18" charset="0"/>
                <a:ea typeface="Times New Roman" panose="02020603050405020304" pitchFamily="18" charset="0"/>
              </a:rPr>
              <a:t>___ 1989. </a:t>
            </a:r>
            <a:r>
              <a:rPr lang="en-US" sz="1400" dirty="0" err="1">
                <a:effectLst/>
                <a:latin typeface="Times New Roman" panose="02020603050405020304" pitchFamily="18" charset="0"/>
                <a:ea typeface="Times New Roman" panose="02020603050405020304" pitchFamily="18" charset="0"/>
              </a:rPr>
              <a:t>Multiattachment</a:t>
            </a:r>
            <a:r>
              <a:rPr lang="en-US" sz="1400" dirty="0">
                <a:effectLst/>
                <a:latin typeface="Times New Roman" panose="02020603050405020304" pitchFamily="18" charset="0"/>
                <a:ea typeface="Times New Roman" panose="02020603050405020304" pitchFamily="18" charset="0"/>
              </a:rPr>
              <a:t> and the </a:t>
            </a:r>
            <a:r>
              <a:rPr lang="en-US" sz="1400" dirty="0" err="1">
                <a:effectLst/>
                <a:latin typeface="Times New Roman" panose="02020603050405020304" pitchFamily="18" charset="0"/>
                <a:ea typeface="Times New Roman" panose="02020603050405020304" pitchFamily="18" charset="0"/>
              </a:rPr>
              <a:t>Unaccusative</a:t>
            </a:r>
            <a:r>
              <a:rPr lang="en-US" sz="1400" dirty="0">
                <a:effectLst/>
                <a:latin typeface="Times New Roman" panose="02020603050405020304" pitchFamily="18" charset="0"/>
                <a:ea typeface="Times New Roman" panose="02020603050405020304" pitchFamily="18" charset="0"/>
              </a:rPr>
              <a:t> Hypothesis: the perfect auxiliary in Italian', </a:t>
            </a:r>
            <a:r>
              <a:rPr lang="en-US" sz="1400" i="1" dirty="0">
                <a:effectLst/>
                <a:latin typeface="Times New Roman" panose="02020603050405020304" pitchFamily="18" charset="0"/>
                <a:ea typeface="Times New Roman" panose="02020603050405020304" pitchFamily="18" charset="0"/>
              </a:rPr>
              <a:t>Probus</a:t>
            </a:r>
            <a:r>
              <a:rPr lang="en-US" sz="1400" dirty="0">
                <a:effectLst/>
                <a:latin typeface="Times New Roman" panose="02020603050405020304" pitchFamily="18" charset="0"/>
                <a:ea typeface="Times New Roman" panose="02020603050405020304" pitchFamily="18" charset="0"/>
              </a:rPr>
              <a:t> 1: 63-119. </a:t>
            </a:r>
          </a:p>
          <a:p>
            <a:pPr defTabSz="179388">
              <a:spcAft>
                <a:spcPts val="0"/>
              </a:spcAft>
            </a:pPr>
            <a:r>
              <a:rPr lang="en-US" sz="1400" dirty="0">
                <a:effectLst/>
                <a:latin typeface="Times New Roman" panose="02020603050405020304" pitchFamily="18" charset="0"/>
                <a:ea typeface="Times New Roman" panose="02020603050405020304" pitchFamily="18" charset="0"/>
                <a:cs typeface="New York"/>
              </a:rPr>
              <a:t>Plank, F. 1985. The extended accusative/restrictive nominative in perspective. In F. Plank (ed), </a:t>
            </a:r>
            <a:r>
              <a:rPr lang="en-US" sz="1400" i="1" dirty="0">
                <a:effectLst/>
                <a:latin typeface="Times New Roman" panose="02020603050405020304" pitchFamily="18" charset="0"/>
                <a:ea typeface="Cambria" panose="02040503050406030204" pitchFamily="18" charset="0"/>
              </a:rPr>
              <a:t>Relational Typology, </a:t>
            </a:r>
            <a:r>
              <a:rPr lang="en-US" sz="1400" dirty="0">
                <a:effectLst/>
                <a:latin typeface="Times New Roman" panose="02020603050405020304" pitchFamily="18" charset="0"/>
                <a:ea typeface="Cambria" panose="02040503050406030204" pitchFamily="18" charset="0"/>
              </a:rPr>
              <a:t>Berlin: Mouton de Gruyter, 269-310. </a:t>
            </a:r>
            <a:endParaRPr lang="en-GB" sz="1400" dirty="0">
              <a:effectLst/>
              <a:latin typeface="Times New Roman" panose="02020603050405020304" pitchFamily="18" charset="0"/>
              <a:ea typeface="Times New Roman" panose="02020603050405020304" pitchFamily="18" charset="0"/>
            </a:endParaRPr>
          </a:p>
          <a:p>
            <a:pPr algn="just" defTabSz="179388"/>
            <a:r>
              <a:rPr lang="en-GB" sz="1400" dirty="0" err="1">
                <a:effectLst/>
                <a:latin typeface="Times New Roman" panose="02020603050405020304" pitchFamily="18" charset="0"/>
                <a:ea typeface="Times New Roman" panose="02020603050405020304" pitchFamily="18" charset="0"/>
              </a:rPr>
              <a:t>Sorace</a:t>
            </a:r>
            <a:r>
              <a:rPr lang="en-GB" sz="1400" dirty="0">
                <a:effectLst/>
                <a:latin typeface="Times New Roman" panose="02020603050405020304" pitchFamily="18" charset="0"/>
                <a:ea typeface="Times New Roman" panose="02020603050405020304" pitchFamily="18" charset="0"/>
              </a:rPr>
              <a:t>, A. </a:t>
            </a:r>
            <a:r>
              <a:rPr lang="en-US" sz="1400" dirty="0">
                <a:effectLst/>
                <a:latin typeface="Times New Roman" panose="02020603050405020304" pitchFamily="18" charset="0"/>
                <a:ea typeface="Times New Roman" panose="02020603050405020304" pitchFamily="18" charset="0"/>
              </a:rPr>
              <a:t>1995. Acquiring linking rules and argument structure in a second language: the unergative/</a:t>
            </a:r>
            <a:r>
              <a:rPr lang="en-US" sz="1400" dirty="0" err="1">
                <a:effectLst/>
                <a:latin typeface="Times New Roman" panose="02020603050405020304" pitchFamily="18" charset="0"/>
                <a:ea typeface="Times New Roman" panose="02020603050405020304" pitchFamily="18" charset="0"/>
              </a:rPr>
              <a:t>unaccusative</a:t>
            </a:r>
            <a:r>
              <a:rPr lang="en-US" sz="1400" dirty="0">
                <a:effectLst/>
                <a:latin typeface="Times New Roman" panose="02020603050405020304" pitchFamily="18" charset="0"/>
                <a:ea typeface="Times New Roman" panose="02020603050405020304" pitchFamily="18" charset="0"/>
              </a:rPr>
              <a:t> distinction, in L. Eubank, L. </a:t>
            </a:r>
            <a:r>
              <a:rPr lang="en-US" sz="1400" dirty="0" err="1">
                <a:effectLst/>
                <a:latin typeface="Times New Roman" panose="02020603050405020304" pitchFamily="18" charset="0"/>
                <a:ea typeface="Times New Roman" panose="02020603050405020304" pitchFamily="18" charset="0"/>
              </a:rPr>
              <a:t>Selinker</a:t>
            </a:r>
            <a:r>
              <a:rPr lang="en-US" sz="1400" dirty="0">
                <a:effectLst/>
                <a:latin typeface="Times New Roman" panose="02020603050405020304" pitchFamily="18" charset="0"/>
                <a:ea typeface="Times New Roman" panose="02020603050405020304" pitchFamily="18" charset="0"/>
              </a:rPr>
              <a:t>, </a:t>
            </a:r>
          </a:p>
          <a:p>
            <a:pPr algn="just" defTabSz="179388"/>
            <a:r>
              <a:rPr lang="en-US" sz="1400" dirty="0">
                <a:latin typeface="Times New Roman" panose="02020603050405020304" pitchFamily="18" charset="0"/>
                <a:ea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rPr>
              <a:t>M. Smith (eds) </a:t>
            </a:r>
            <a:r>
              <a:rPr lang="en-US" sz="1400" i="1" dirty="0">
                <a:effectLst/>
                <a:latin typeface="Times New Roman" panose="02020603050405020304" pitchFamily="18" charset="0"/>
                <a:ea typeface="Times New Roman" panose="02020603050405020304" pitchFamily="18" charset="0"/>
              </a:rPr>
              <a:t>The</a:t>
            </a:r>
            <a:r>
              <a:rPr lang="it-IT" sz="1400" dirty="0">
                <a:latin typeface="Times" panose="02020603050405020304" pitchFamily="18" charset="0"/>
                <a:ea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rPr>
              <a:t>Current State of Interlanguage</a:t>
            </a:r>
            <a:r>
              <a:rPr lang="en-US" sz="1400" dirty="0">
                <a:effectLst/>
                <a:latin typeface="Times New Roman" panose="02020603050405020304" pitchFamily="18" charset="0"/>
                <a:ea typeface="Times New Roman" panose="02020603050405020304" pitchFamily="18" charset="0"/>
              </a:rPr>
              <a:t>, Amsterdam: Benjamins, 153-75</a:t>
            </a:r>
            <a:endParaRPr lang="it-IT" sz="1400" dirty="0">
              <a:effectLst/>
              <a:latin typeface="Times" panose="02020603050405020304" pitchFamily="18" charset="0"/>
              <a:ea typeface="Times New Roman" panose="02020603050405020304" pitchFamily="18" charset="0"/>
            </a:endParaRPr>
          </a:p>
          <a:p>
            <a:pPr algn="just" defTabSz="179388"/>
            <a:r>
              <a:rPr lang="en-GB" sz="1400" dirty="0">
                <a:effectLst/>
                <a:latin typeface="Times New Roman" panose="02020603050405020304" pitchFamily="18" charset="0"/>
                <a:ea typeface="Times New Roman" panose="02020603050405020304" pitchFamily="18" charset="0"/>
              </a:rPr>
              <a:t>___  2000. Gradients in auxiliary selection with intransitive verbs,  </a:t>
            </a:r>
            <a:r>
              <a:rPr lang="en-GB" sz="1400" i="1" dirty="0">
                <a:effectLst/>
                <a:latin typeface="Times New Roman" panose="02020603050405020304" pitchFamily="18" charset="0"/>
                <a:ea typeface="Times New Roman" panose="02020603050405020304" pitchFamily="18" charset="0"/>
              </a:rPr>
              <a:t>Languag</a:t>
            </a:r>
            <a:r>
              <a:rPr lang="en-GB" sz="1400" dirty="0">
                <a:effectLst/>
                <a:latin typeface="Times New Roman" panose="02020603050405020304" pitchFamily="18" charset="0"/>
                <a:ea typeface="Times New Roman" panose="02020603050405020304" pitchFamily="18" charset="0"/>
              </a:rPr>
              <a:t>e 76: 859-890.</a:t>
            </a:r>
            <a:endParaRPr lang="it-IT" sz="1400" dirty="0">
              <a:effectLst/>
              <a:latin typeface="Times" panose="02020603050405020304" pitchFamily="18" charset="0"/>
              <a:ea typeface="Times New Roman" panose="02020603050405020304" pitchFamily="18" charset="0"/>
            </a:endParaRPr>
          </a:p>
          <a:p>
            <a:pPr algn="just" defTabSz="179388"/>
            <a:r>
              <a:rPr lang="en-GB" sz="1400" dirty="0">
                <a:effectLst/>
                <a:latin typeface="Times New Roman" panose="02020603050405020304" pitchFamily="18" charset="0"/>
                <a:ea typeface="Times New Roman" panose="02020603050405020304" pitchFamily="18" charset="0"/>
              </a:rPr>
              <a:t>___ 2004. Gradience at the lexicon-syntax interface: evidence from auxiliary selection and implications for </a:t>
            </a:r>
            <a:r>
              <a:rPr lang="en-GB" sz="1400" dirty="0" err="1">
                <a:effectLst/>
                <a:latin typeface="Times New Roman" panose="02020603050405020304" pitchFamily="18" charset="0"/>
                <a:ea typeface="Times New Roman" panose="02020603050405020304" pitchFamily="18" charset="0"/>
              </a:rPr>
              <a:t>unaccusativity</a:t>
            </a:r>
            <a:r>
              <a:rPr lang="en-GB" sz="1400" dirty="0">
                <a:effectLst/>
                <a:latin typeface="Times New Roman" panose="02020603050405020304" pitchFamily="18" charset="0"/>
                <a:ea typeface="Times New Roman" panose="02020603050405020304" pitchFamily="18" charset="0"/>
              </a:rPr>
              <a:t>, in A. </a:t>
            </a:r>
            <a:r>
              <a:rPr lang="en-GB" sz="1400" dirty="0" err="1">
                <a:effectLst/>
                <a:latin typeface="Times New Roman" panose="02020603050405020304" pitchFamily="18" charset="0"/>
                <a:ea typeface="Times New Roman" panose="02020603050405020304" pitchFamily="18" charset="0"/>
              </a:rPr>
              <a:t>Alexiadou</a:t>
            </a:r>
            <a:r>
              <a:rPr lang="en-GB" sz="1400" dirty="0">
                <a:effectLst/>
                <a:latin typeface="Times New Roman" panose="02020603050405020304" pitchFamily="18" charset="0"/>
                <a:ea typeface="Times New Roman" panose="02020603050405020304" pitchFamily="18" charset="0"/>
              </a:rPr>
              <a:t> et al. (eds), </a:t>
            </a:r>
          </a:p>
          <a:p>
            <a:pPr algn="just" defTabSz="179388"/>
            <a:r>
              <a:rPr lang="en-GB" sz="1400" i="1" dirty="0">
                <a:latin typeface="Times New Roman" panose="02020603050405020304" pitchFamily="18" charset="0"/>
                <a:ea typeface="Times New Roman" panose="02020603050405020304" pitchFamily="18" charset="0"/>
              </a:rPr>
              <a:t>		</a:t>
            </a:r>
            <a:r>
              <a:rPr lang="en-GB" sz="1400" i="1" dirty="0">
                <a:effectLst/>
                <a:latin typeface="Times New Roman" panose="02020603050405020304" pitchFamily="18" charset="0"/>
                <a:ea typeface="Times New Roman" panose="02020603050405020304" pitchFamily="18" charset="0"/>
              </a:rPr>
              <a:t>The </a:t>
            </a:r>
            <a:r>
              <a:rPr lang="en-GB" sz="1400" i="1" dirty="0" err="1">
                <a:effectLst/>
                <a:latin typeface="Times New Roman" panose="02020603050405020304" pitchFamily="18" charset="0"/>
                <a:ea typeface="Times New Roman" panose="02020603050405020304" pitchFamily="18" charset="0"/>
              </a:rPr>
              <a:t>Unaccusativity</a:t>
            </a:r>
            <a:r>
              <a:rPr lang="en-GB" sz="1400" i="1" dirty="0">
                <a:effectLst/>
                <a:latin typeface="Times New Roman" panose="02020603050405020304" pitchFamily="18" charset="0"/>
                <a:ea typeface="Times New Roman" panose="02020603050405020304" pitchFamily="18" charset="0"/>
              </a:rPr>
              <a:t> puzzle. Explorations of the </a:t>
            </a:r>
            <a:r>
              <a:rPr lang="en-GB" sz="1400" i="1" dirty="0" err="1">
                <a:effectLst/>
                <a:latin typeface="Times New Roman" panose="02020603050405020304" pitchFamily="18" charset="0"/>
                <a:ea typeface="Times New Roman" panose="02020603050405020304" pitchFamily="18" charset="0"/>
              </a:rPr>
              <a:t>syntax.lexicon</a:t>
            </a:r>
            <a:r>
              <a:rPr lang="en-GB" sz="1400" i="1" dirty="0">
                <a:effectLst/>
                <a:latin typeface="Times New Roman" panose="02020603050405020304" pitchFamily="18" charset="0"/>
                <a:ea typeface="Times New Roman" panose="02020603050405020304" pitchFamily="18" charset="0"/>
              </a:rPr>
              <a:t> interface, </a:t>
            </a:r>
            <a:r>
              <a:rPr lang="en-GB" sz="1400" dirty="0">
                <a:effectLst/>
                <a:latin typeface="Times New Roman" panose="02020603050405020304" pitchFamily="18" charset="0"/>
                <a:ea typeface="Times New Roman" panose="02020603050405020304" pitchFamily="18" charset="0"/>
              </a:rPr>
              <a:t>Oxford: Blackwell, 243-287.</a:t>
            </a:r>
            <a:endParaRPr lang="it-IT" sz="1400" dirty="0">
              <a:effectLst/>
              <a:latin typeface="Times" panose="02020603050405020304" pitchFamily="18" charset="0"/>
              <a:ea typeface="Times New Roman" panose="02020603050405020304" pitchFamily="18" charset="0"/>
            </a:endParaRPr>
          </a:p>
          <a:p>
            <a:pPr algn="just" defTabSz="179388"/>
            <a:r>
              <a:rPr lang="en-GB" sz="1400" dirty="0">
                <a:effectLst/>
                <a:latin typeface="Times New Roman" panose="02020603050405020304" pitchFamily="18" charset="0"/>
                <a:ea typeface="Times New Roman" panose="02020603050405020304" pitchFamily="18" charset="0"/>
              </a:rPr>
              <a:t>___. 2011. Gradience in split intransitivity: the end of the </a:t>
            </a:r>
            <a:r>
              <a:rPr lang="en-GB" sz="1400" dirty="0" err="1">
                <a:effectLst/>
                <a:latin typeface="Times New Roman" panose="02020603050405020304" pitchFamily="18" charset="0"/>
                <a:ea typeface="Times New Roman" panose="02020603050405020304" pitchFamily="18" charset="0"/>
              </a:rPr>
              <a:t>unaccusativity</a:t>
            </a:r>
            <a:r>
              <a:rPr lang="en-GB" sz="1400" dirty="0">
                <a:effectLst/>
                <a:latin typeface="Times New Roman" panose="02020603050405020304" pitchFamily="18" charset="0"/>
                <a:ea typeface="Times New Roman" panose="02020603050405020304" pitchFamily="18" charset="0"/>
              </a:rPr>
              <a:t> hypothesis?, </a:t>
            </a:r>
            <a:r>
              <a:rPr lang="en-GB" sz="1400" i="1" dirty="0" err="1">
                <a:effectLst/>
                <a:latin typeface="Times New Roman" panose="02020603050405020304" pitchFamily="18" charset="0"/>
                <a:ea typeface="Times New Roman" panose="02020603050405020304" pitchFamily="18" charset="0"/>
              </a:rPr>
              <a:t>Archivio</a:t>
            </a:r>
            <a:r>
              <a:rPr lang="en-GB" sz="1400" i="1" dirty="0">
                <a:effectLst/>
                <a:latin typeface="Times New Roman" panose="02020603050405020304" pitchFamily="18" charset="0"/>
                <a:ea typeface="Times New Roman" panose="02020603050405020304" pitchFamily="18" charset="0"/>
              </a:rPr>
              <a:t> </a:t>
            </a:r>
            <a:r>
              <a:rPr lang="en-GB" sz="1400" i="1" dirty="0" err="1">
                <a:effectLst/>
                <a:latin typeface="Times New Roman" panose="02020603050405020304" pitchFamily="18" charset="0"/>
                <a:ea typeface="Times New Roman" panose="02020603050405020304" pitchFamily="18" charset="0"/>
              </a:rPr>
              <a:t>Glottologico</a:t>
            </a:r>
            <a:r>
              <a:rPr lang="en-GB" sz="1400" i="1" dirty="0">
                <a:effectLst/>
                <a:latin typeface="Times New Roman" panose="02020603050405020304" pitchFamily="18" charset="0"/>
                <a:ea typeface="Times New Roman" panose="02020603050405020304" pitchFamily="18" charset="0"/>
              </a:rPr>
              <a:t> </a:t>
            </a:r>
            <a:r>
              <a:rPr lang="en-GB" sz="1400" i="1" dirty="0" err="1">
                <a:effectLst/>
                <a:latin typeface="Times New Roman" panose="02020603050405020304" pitchFamily="18" charset="0"/>
                <a:ea typeface="Times New Roman" panose="02020603050405020304" pitchFamily="18" charset="0"/>
              </a:rPr>
              <a:t>Italiano</a:t>
            </a:r>
            <a:r>
              <a:rPr lang="en-GB" sz="1400" dirty="0">
                <a:effectLst/>
                <a:latin typeface="Times New Roman" panose="02020603050405020304" pitchFamily="18" charset="0"/>
                <a:ea typeface="Times New Roman" panose="02020603050405020304" pitchFamily="18" charset="0"/>
              </a:rPr>
              <a:t> 96: 67-86.</a:t>
            </a:r>
            <a:endParaRPr lang="it-IT" sz="1400" dirty="0">
              <a:effectLst/>
              <a:latin typeface="Times" panose="02020603050405020304" pitchFamily="18" charset="0"/>
              <a:ea typeface="Times New Roman" panose="02020603050405020304" pitchFamily="18" charset="0"/>
            </a:endParaRPr>
          </a:p>
          <a:p>
            <a:pPr algn="just" defTabSz="179388"/>
            <a:r>
              <a:rPr lang="en-GB" sz="1400" dirty="0">
                <a:effectLst/>
                <a:latin typeface="Times New Roman" panose="02020603050405020304" pitchFamily="18" charset="0"/>
                <a:ea typeface="Times New Roman" panose="02020603050405020304" pitchFamily="18" charset="0"/>
              </a:rPr>
              <a:t>___. 2015. The cognitive complexity of auxiliary selection: from processing to grammaticality judgements. In M. </a:t>
            </a:r>
            <a:r>
              <a:rPr lang="en-GB" sz="1400" dirty="0" err="1">
                <a:effectLst/>
                <a:latin typeface="Times New Roman" panose="02020603050405020304" pitchFamily="18" charset="0"/>
                <a:ea typeface="Times New Roman" panose="02020603050405020304" pitchFamily="18" charset="0"/>
              </a:rPr>
              <a:t>Rosemeyer</a:t>
            </a:r>
            <a:r>
              <a:rPr lang="en-GB" sz="1400" dirty="0">
                <a:effectLst/>
                <a:latin typeface="Times New Roman" panose="02020603050405020304" pitchFamily="18" charset="0"/>
                <a:ea typeface="Times New Roman" panose="02020603050405020304" pitchFamily="18" charset="0"/>
              </a:rPr>
              <a:t> &amp; R. </a:t>
            </a:r>
            <a:r>
              <a:rPr lang="en-GB" sz="1400" dirty="0" err="1">
                <a:effectLst/>
                <a:latin typeface="Times New Roman" panose="02020603050405020304" pitchFamily="18" charset="0"/>
                <a:ea typeface="Times New Roman" panose="02020603050405020304" pitchFamily="18" charset="0"/>
              </a:rPr>
              <a:t>Kailuweit</a:t>
            </a:r>
            <a:r>
              <a:rPr lang="en-GB" sz="1400" dirty="0">
                <a:effectLst/>
                <a:latin typeface="Times New Roman" panose="02020603050405020304" pitchFamily="18" charset="0"/>
                <a:ea typeface="Times New Roman" panose="02020603050405020304" pitchFamily="18" charset="0"/>
              </a:rPr>
              <a:t> (eds.), </a:t>
            </a:r>
          </a:p>
          <a:p>
            <a:pPr algn="just" defTabSz="179388"/>
            <a:r>
              <a:rPr lang="en-GB" sz="1400" i="1" dirty="0">
                <a:latin typeface="Times New Roman" panose="02020603050405020304" pitchFamily="18" charset="0"/>
                <a:ea typeface="Times New Roman" panose="02020603050405020304" pitchFamily="18" charset="0"/>
              </a:rPr>
              <a:t>		</a:t>
            </a:r>
            <a:r>
              <a:rPr lang="en-GB" sz="1400" i="1" dirty="0">
                <a:effectLst/>
                <a:latin typeface="Times New Roman" panose="02020603050405020304" pitchFamily="18" charset="0"/>
                <a:ea typeface="Times New Roman" panose="02020603050405020304" pitchFamily="18" charset="0"/>
              </a:rPr>
              <a:t>Auxiliary selection revisited: gradience and gradualness</a:t>
            </a:r>
            <a:r>
              <a:rPr lang="en-GB" sz="1400" dirty="0">
                <a:effectLst/>
                <a:latin typeface="Times New Roman" panose="02020603050405020304" pitchFamily="18" charset="0"/>
                <a:ea typeface="Times New Roman" panose="02020603050405020304" pitchFamily="18" charset="0"/>
              </a:rPr>
              <a:t>.</a:t>
            </a:r>
            <a:r>
              <a:rPr lang="it-IT" sz="1400" dirty="0">
                <a:latin typeface="Times" panose="02020603050405020304" pitchFamily="18" charset="0"/>
                <a:ea typeface="Times New Roman" panose="02020603050405020304" pitchFamily="18" charset="0"/>
              </a:rPr>
              <a:t> </a:t>
            </a:r>
            <a:r>
              <a:rPr lang="en-GB" sz="1400" dirty="0">
                <a:effectLst/>
                <a:latin typeface="Times New Roman" panose="02020603050405020304" pitchFamily="18" charset="0"/>
                <a:ea typeface="Times New Roman" panose="02020603050405020304" pitchFamily="18" charset="0"/>
              </a:rPr>
              <a:t>Berlin: De Gruyter, 23-42.</a:t>
            </a:r>
          </a:p>
          <a:p>
            <a:pPr algn="just" defTabSz="179388"/>
            <a:r>
              <a:rPr lang="en-GB" sz="1400" dirty="0">
                <a:effectLst/>
                <a:latin typeface="Times New Roman" panose="02020603050405020304" pitchFamily="18" charset="0"/>
                <a:ea typeface="Times New Roman" panose="02020603050405020304" pitchFamily="18" charset="0"/>
              </a:rPr>
              <a:t>Van Valin, R.D</a:t>
            </a:r>
            <a:r>
              <a:rPr lang="en-GB" sz="1400" dirty="0">
                <a:latin typeface="Times New Roman" panose="02020603050405020304" pitchFamily="18" charset="0"/>
                <a:ea typeface="Times New Roman" panose="02020603050405020304" pitchFamily="18" charset="0"/>
              </a:rPr>
              <a:t>. </a:t>
            </a:r>
            <a:r>
              <a:rPr lang="en-GB" sz="1400" dirty="0">
                <a:effectLst/>
                <a:latin typeface="Times New Roman" panose="02020603050405020304" pitchFamily="18" charset="0"/>
                <a:ea typeface="Times New Roman" panose="02020603050405020304" pitchFamily="18" charset="0"/>
              </a:rPr>
              <a:t>Jr. 1990. Semantic parameters of Split Intransitivity, </a:t>
            </a:r>
            <a:r>
              <a:rPr lang="en-GB" sz="1400" i="1" dirty="0">
                <a:effectLst/>
                <a:latin typeface="Times New Roman" panose="02020603050405020304" pitchFamily="18" charset="0"/>
                <a:ea typeface="Times New Roman" panose="02020603050405020304" pitchFamily="18" charset="0"/>
              </a:rPr>
              <a:t>Language</a:t>
            </a:r>
            <a:r>
              <a:rPr lang="en-GB" sz="1400" dirty="0">
                <a:effectLst/>
                <a:latin typeface="Times New Roman" panose="02020603050405020304" pitchFamily="18" charset="0"/>
                <a:ea typeface="Times New Roman" panose="02020603050405020304" pitchFamily="18" charset="0"/>
              </a:rPr>
              <a:t>  66.2: 221-260.</a:t>
            </a:r>
          </a:p>
          <a:p>
            <a:pPr algn="just" defTabSz="179388"/>
            <a:r>
              <a:rPr lang="en-US" sz="1400" dirty="0">
                <a:effectLst/>
                <a:latin typeface="Times New Roman" panose="02020603050405020304" pitchFamily="18" charset="0"/>
                <a:ea typeface="Times New Roman" panose="02020603050405020304" pitchFamily="18" charset="0"/>
              </a:rPr>
              <a:t>___ 2005. </a:t>
            </a:r>
            <a:r>
              <a:rPr lang="en-US" sz="1400" i="1" dirty="0">
                <a:effectLst/>
                <a:latin typeface="Times New Roman" panose="02020603050405020304" pitchFamily="18" charset="0"/>
                <a:ea typeface="Times New Roman" panose="02020603050405020304" pitchFamily="18" charset="0"/>
              </a:rPr>
              <a:t>Exploring the syntax-semantics interface</a:t>
            </a:r>
            <a:r>
              <a:rPr lang="en-US" sz="1400" dirty="0">
                <a:effectLst/>
                <a:latin typeface="Times New Roman" panose="02020603050405020304" pitchFamily="18" charset="0"/>
                <a:ea typeface="Times New Roman" panose="02020603050405020304" pitchFamily="18" charset="0"/>
              </a:rPr>
              <a:t>, Cambridge: Cambridge University Press.</a:t>
            </a:r>
          </a:p>
          <a:p>
            <a:pPr algn="just" defTabSz="179388"/>
            <a:r>
              <a:rPr lang="en-US" sz="1400" dirty="0">
                <a:latin typeface="Times New Roman" panose="02020603050405020304" pitchFamily="18" charset="0"/>
                <a:ea typeface="Times New Roman" panose="02020603050405020304" pitchFamily="18" charset="0"/>
              </a:rPr>
              <a:t>___ 2023. Principles of Role and Reference Grammar. In D. Bentley, R. M. Us</a:t>
            </a:r>
            <a:r>
              <a:rPr lang="en-GB" sz="1400" dirty="0" err="1">
                <a:effectLst/>
                <a:latin typeface="Times New Roman" panose="02020603050405020304" pitchFamily="18" charset="0"/>
                <a:ea typeface="ＭＳ 明朝" panose="02020609040205080304" pitchFamily="49" charset="-128"/>
              </a:rPr>
              <a:t>ó</a:t>
            </a:r>
            <a:r>
              <a:rPr lang="it-IT" sz="1400" dirty="0" err="1">
                <a:latin typeface="Times New Roman" panose="02020603050405020304" pitchFamily="18" charset="0"/>
                <a:ea typeface="ＭＳ 明朝" panose="02020609040205080304" pitchFamily="49" charset="-128"/>
              </a:rPr>
              <a:t>n</a:t>
            </a:r>
            <a:r>
              <a:rPr lang="it-IT" sz="1400" dirty="0">
                <a:latin typeface="Times New Roman" panose="02020603050405020304" pitchFamily="18" charset="0"/>
                <a:ea typeface="ＭＳ 明朝" panose="02020609040205080304" pitchFamily="49" charset="-128"/>
              </a:rPr>
              <a:t>, </a:t>
            </a:r>
            <a:r>
              <a:rPr lang="it-IT" sz="1400" dirty="0" err="1">
                <a:latin typeface="Times New Roman" panose="02020603050405020304" pitchFamily="18" charset="0"/>
                <a:ea typeface="ＭＳ 明朝" panose="02020609040205080304" pitchFamily="49" charset="-128"/>
              </a:rPr>
              <a:t>W</a:t>
            </a:r>
            <a:r>
              <a:rPr lang="it-IT" sz="1400" dirty="0">
                <a:latin typeface="Times New Roman" panose="02020603050405020304" pitchFamily="18" charset="0"/>
                <a:ea typeface="ＭＳ 明朝" panose="02020609040205080304" pitchFamily="49" charset="-128"/>
              </a:rPr>
              <a:t>. </a:t>
            </a:r>
            <a:r>
              <a:rPr lang="it-IT" sz="1400" dirty="0" err="1">
                <a:latin typeface="Times New Roman" panose="02020603050405020304" pitchFamily="18" charset="0"/>
                <a:ea typeface="ＭＳ 明朝" panose="02020609040205080304" pitchFamily="49" charset="-128"/>
              </a:rPr>
              <a:t>Nakamura</a:t>
            </a:r>
            <a:r>
              <a:rPr lang="it-IT" sz="1400" dirty="0">
                <a:latin typeface="Times New Roman" panose="02020603050405020304" pitchFamily="18" charset="0"/>
                <a:ea typeface="ＭＳ 明朝" panose="02020609040205080304" pitchFamily="49" charset="-128"/>
              </a:rPr>
              <a:t> &amp; R.D. Van </a:t>
            </a:r>
            <a:r>
              <a:rPr lang="it-IT" sz="1400" dirty="0" err="1">
                <a:latin typeface="Times New Roman" panose="02020603050405020304" pitchFamily="18" charset="0"/>
                <a:ea typeface="ＭＳ 明朝" panose="02020609040205080304" pitchFamily="49" charset="-128"/>
              </a:rPr>
              <a:t>Valin</a:t>
            </a:r>
            <a:r>
              <a:rPr lang="it-IT" sz="1400" dirty="0">
                <a:latin typeface="Times New Roman" panose="02020603050405020304" pitchFamily="18" charset="0"/>
                <a:ea typeface="ＭＳ 明朝" panose="02020609040205080304" pitchFamily="49" charset="-128"/>
              </a:rPr>
              <a:t>, Jr. (</a:t>
            </a:r>
            <a:r>
              <a:rPr lang="it-IT" sz="1400" dirty="0" err="1">
                <a:latin typeface="Times New Roman" panose="02020603050405020304" pitchFamily="18" charset="0"/>
                <a:ea typeface="ＭＳ 明朝" panose="02020609040205080304" pitchFamily="49" charset="-128"/>
              </a:rPr>
              <a:t>eds</a:t>
            </a:r>
            <a:r>
              <a:rPr lang="it-IT" sz="1400" dirty="0">
                <a:latin typeface="Times New Roman" panose="02020603050405020304" pitchFamily="18" charset="0"/>
                <a:ea typeface="ＭＳ 明朝" panose="02020609040205080304" pitchFamily="49" charset="-128"/>
              </a:rPr>
              <a:t>), </a:t>
            </a:r>
            <a:r>
              <a:rPr lang="it-IT" sz="1400" i="1" dirty="0">
                <a:latin typeface="Times New Roman" panose="02020603050405020304" pitchFamily="18" charset="0"/>
                <a:ea typeface="ＭＳ 明朝" panose="02020609040205080304" pitchFamily="49" charset="-128"/>
              </a:rPr>
              <a:t>The Cambridge </a:t>
            </a:r>
            <a:r>
              <a:rPr lang="it-IT" sz="1400" i="1" dirty="0" err="1">
                <a:latin typeface="Times New Roman" panose="02020603050405020304" pitchFamily="18" charset="0"/>
                <a:ea typeface="ＭＳ 明朝" panose="02020609040205080304" pitchFamily="49" charset="-128"/>
              </a:rPr>
              <a:t>Handbook</a:t>
            </a:r>
            <a:r>
              <a:rPr lang="it-IT" sz="1400" i="1" dirty="0">
                <a:latin typeface="Times New Roman" panose="02020603050405020304" pitchFamily="18" charset="0"/>
                <a:ea typeface="ＭＳ 明朝" panose="02020609040205080304" pitchFamily="49" charset="-128"/>
              </a:rPr>
              <a:t> of </a:t>
            </a:r>
          </a:p>
          <a:p>
            <a:pPr algn="just" defTabSz="179388"/>
            <a:r>
              <a:rPr lang="it-IT" sz="1400" i="1" dirty="0">
                <a:latin typeface="Times New Roman" panose="02020603050405020304" pitchFamily="18" charset="0"/>
                <a:ea typeface="ＭＳ 明朝" panose="02020609040205080304" pitchFamily="49" charset="-128"/>
              </a:rPr>
              <a:t>       </a:t>
            </a:r>
            <a:r>
              <a:rPr lang="it-IT" sz="1400" i="1" dirty="0" err="1">
                <a:latin typeface="Times New Roman" panose="02020603050405020304" pitchFamily="18" charset="0"/>
                <a:ea typeface="ＭＳ 明朝" panose="02020609040205080304" pitchFamily="49" charset="-128"/>
              </a:rPr>
              <a:t>Role</a:t>
            </a:r>
            <a:r>
              <a:rPr lang="it-IT" sz="1400" i="1" dirty="0">
                <a:latin typeface="Times New Roman" panose="02020603050405020304" pitchFamily="18" charset="0"/>
                <a:ea typeface="ＭＳ 明朝" panose="02020609040205080304" pitchFamily="49" charset="-128"/>
              </a:rPr>
              <a:t> and Reference </a:t>
            </a:r>
            <a:r>
              <a:rPr lang="it-IT" sz="1400" i="1" dirty="0" err="1">
                <a:latin typeface="Times New Roman" panose="02020603050405020304" pitchFamily="18" charset="0"/>
                <a:ea typeface="ＭＳ 明朝" panose="02020609040205080304" pitchFamily="49" charset="-128"/>
              </a:rPr>
              <a:t>Grammar</a:t>
            </a:r>
            <a:r>
              <a:rPr lang="it-IT" sz="1400" i="1" dirty="0">
                <a:latin typeface="Times New Roman" panose="02020603050405020304" pitchFamily="18" charset="0"/>
                <a:ea typeface="ＭＳ 明朝" panose="02020609040205080304" pitchFamily="49" charset="-128"/>
              </a:rPr>
              <a:t>. </a:t>
            </a:r>
            <a:r>
              <a:rPr lang="it-IT" sz="1400" dirty="0">
                <a:latin typeface="Times New Roman" panose="02020603050405020304" pitchFamily="18" charset="0"/>
                <a:ea typeface="ＭＳ 明朝" panose="02020609040205080304" pitchFamily="49" charset="-128"/>
              </a:rPr>
              <a:t>Cambridge: Cambridge </a:t>
            </a:r>
            <a:r>
              <a:rPr lang="it-IT" sz="1400" dirty="0" err="1">
                <a:latin typeface="Times New Roman" panose="02020603050405020304" pitchFamily="18" charset="0"/>
                <a:ea typeface="ＭＳ 明朝" panose="02020609040205080304" pitchFamily="49" charset="-128"/>
              </a:rPr>
              <a:t>University</a:t>
            </a:r>
            <a:r>
              <a:rPr lang="it-IT" sz="1400" dirty="0">
                <a:latin typeface="Times New Roman" panose="02020603050405020304" pitchFamily="18" charset="0"/>
                <a:ea typeface="ＭＳ 明朝" panose="02020609040205080304" pitchFamily="49" charset="-128"/>
              </a:rPr>
              <a:t> Press, 17-176.</a:t>
            </a:r>
            <a:endParaRPr lang="en-US" sz="1400" dirty="0">
              <a:latin typeface="Times New Roman" panose="02020603050405020304" pitchFamily="18" charset="0"/>
              <a:ea typeface="Times New Roman" panose="02020603050405020304" pitchFamily="18" charset="0"/>
            </a:endParaRPr>
          </a:p>
          <a:p>
            <a:pPr algn="just" defTabSz="179388"/>
            <a:r>
              <a:rPr lang="en-US" sz="1400" dirty="0">
                <a:effectLst/>
                <a:latin typeface="Times New Roman" panose="02020603050405020304" pitchFamily="18" charset="0"/>
                <a:ea typeface="Cambria" panose="02040503050406030204" pitchFamily="18" charset="0"/>
                <a:cs typeface="Lucida Grande" panose="020B0600040502020204" pitchFamily="34" charset="0"/>
              </a:rPr>
              <a:t>Van Valin, </a:t>
            </a:r>
            <a:r>
              <a:rPr lang="en-US" sz="1400" dirty="0" err="1">
                <a:effectLst/>
                <a:latin typeface="Times New Roman" panose="02020603050405020304" pitchFamily="18" charset="0"/>
                <a:ea typeface="Cambria" panose="02040503050406030204" pitchFamily="18" charset="0"/>
                <a:cs typeface="Lucida Grande" panose="020B0600040502020204" pitchFamily="34" charset="0"/>
              </a:rPr>
              <a:t>R.D.jr</a:t>
            </a:r>
            <a:r>
              <a:rPr lang="en-US" sz="1400" dirty="0">
                <a:effectLst/>
                <a:latin typeface="Times New Roman" panose="02020603050405020304" pitchFamily="18" charset="0"/>
                <a:ea typeface="Cambria" panose="02040503050406030204" pitchFamily="18" charset="0"/>
                <a:cs typeface="Lucida Grande" panose="020B0600040502020204" pitchFamily="34" charset="0"/>
              </a:rPr>
              <a:t>. and R.J. La </a:t>
            </a:r>
            <a:r>
              <a:rPr lang="en-US" sz="1400" dirty="0" err="1">
                <a:effectLst/>
                <a:latin typeface="Times New Roman" panose="02020603050405020304" pitchFamily="18" charset="0"/>
                <a:ea typeface="Cambria" panose="02040503050406030204" pitchFamily="18" charset="0"/>
                <a:cs typeface="Lucida Grande" panose="020B0600040502020204" pitchFamily="34" charset="0"/>
              </a:rPr>
              <a:t>Polla</a:t>
            </a:r>
            <a:r>
              <a:rPr lang="en-US" sz="1400" dirty="0">
                <a:effectLst/>
                <a:latin typeface="Times New Roman" panose="02020603050405020304" pitchFamily="18" charset="0"/>
                <a:ea typeface="Cambria" panose="02040503050406030204" pitchFamily="18" charset="0"/>
                <a:cs typeface="Lucida Grande" panose="020B0600040502020204" pitchFamily="34" charset="0"/>
              </a:rPr>
              <a:t> (1997). </a:t>
            </a:r>
            <a:r>
              <a:rPr lang="en-US" sz="1400" i="1" dirty="0">
                <a:effectLst/>
                <a:latin typeface="Times New Roman" panose="02020603050405020304" pitchFamily="18" charset="0"/>
                <a:ea typeface="Cambria" panose="02040503050406030204" pitchFamily="18" charset="0"/>
                <a:cs typeface="Lucida Grande" panose="020B0600040502020204" pitchFamily="34" charset="0"/>
              </a:rPr>
              <a:t>Syntax: Structure, Meaning and Function.</a:t>
            </a:r>
            <a:r>
              <a:rPr lang="en-US" sz="1400" dirty="0">
                <a:effectLst/>
                <a:latin typeface="Times New Roman" panose="02020603050405020304" pitchFamily="18" charset="0"/>
                <a:ea typeface="Cambria" panose="02040503050406030204" pitchFamily="18" charset="0"/>
                <a:cs typeface="Lucida Grande" panose="020B0600040502020204" pitchFamily="34" charset="0"/>
              </a:rPr>
              <a:t> Cambridge: Cambridge University Press.</a:t>
            </a:r>
          </a:p>
          <a:p>
            <a:pPr algn="just" defTabSz="179388"/>
            <a:r>
              <a:rPr lang="en-US" sz="1400" dirty="0">
                <a:effectLst/>
                <a:latin typeface="Times New Roman" panose="02020603050405020304" pitchFamily="18" charset="0"/>
                <a:ea typeface="Times New Roman" panose="02020603050405020304" pitchFamily="18" charset="0"/>
              </a:rPr>
              <a:t>Vincent,  N. 1982. The development of the auxiliaries </a:t>
            </a:r>
            <a:r>
              <a:rPr lang="en-US" sz="1400" i="1" dirty="0" err="1">
                <a:effectLst/>
                <a:latin typeface="Times New Roman" panose="02020603050405020304" pitchFamily="18" charset="0"/>
                <a:ea typeface="Times New Roman" panose="02020603050405020304" pitchFamily="18" charset="0"/>
              </a:rPr>
              <a:t>esse</a:t>
            </a:r>
            <a:r>
              <a:rPr lang="en-US" sz="1400" dirty="0">
                <a:effectLst/>
                <a:latin typeface="Times New Roman" panose="02020603050405020304" pitchFamily="18" charset="0"/>
                <a:ea typeface="Times New Roman" panose="02020603050405020304" pitchFamily="18" charset="0"/>
              </a:rPr>
              <a:t> and </a:t>
            </a:r>
            <a:r>
              <a:rPr lang="en-US" sz="1400" i="1" dirty="0">
                <a:effectLst/>
                <a:latin typeface="Times New Roman" panose="02020603050405020304" pitchFamily="18" charset="0"/>
                <a:ea typeface="Times New Roman" panose="02020603050405020304" pitchFamily="18" charset="0"/>
              </a:rPr>
              <a:t>habere</a:t>
            </a:r>
            <a:r>
              <a:rPr lang="en-US" sz="1400" dirty="0">
                <a:effectLst/>
                <a:latin typeface="Times New Roman" panose="02020603050405020304" pitchFamily="18" charset="0"/>
                <a:ea typeface="Times New Roman" panose="02020603050405020304" pitchFamily="18" charset="0"/>
              </a:rPr>
              <a:t> in Romance, in N. Vincent &amp; M. Harris (eds</a:t>
            </a:r>
            <a:r>
              <a:rPr lang="en-US" sz="1400" i="1" dirty="0">
                <a:effectLst/>
                <a:latin typeface="Times New Roman" panose="02020603050405020304" pitchFamily="18" charset="0"/>
                <a:ea typeface="Times New Roman" panose="02020603050405020304" pitchFamily="18" charset="0"/>
              </a:rPr>
              <a:t>), Studies in the Romance Verb</a:t>
            </a:r>
            <a:r>
              <a:rPr lang="en-US" sz="1400" i="1" dirty="0">
                <a:latin typeface="Times New Roman" panose="02020603050405020304" pitchFamily="18" charset="0"/>
                <a:ea typeface="Times New Roman" panose="02020603050405020304" pitchFamily="18" charset="0"/>
              </a:rPr>
              <a:t>.</a:t>
            </a:r>
            <a:r>
              <a:rPr lang="en-US" sz="1400" dirty="0">
                <a:effectLst/>
                <a:latin typeface="Times New Roman" panose="02020603050405020304" pitchFamily="18" charset="0"/>
                <a:ea typeface="Times New Roman" panose="02020603050405020304" pitchFamily="18" charset="0"/>
              </a:rPr>
              <a:t> London, </a:t>
            </a:r>
          </a:p>
          <a:p>
            <a:pPr>
              <a:spcAft>
                <a:spcPts val="1000"/>
              </a:spcAft>
              <a:tabLst>
                <a:tab pos="2340610" algn="l"/>
              </a:tabLst>
            </a:pPr>
            <a:r>
              <a:rPr lang="en-US" sz="1400" dirty="0">
                <a:effectLst/>
                <a:latin typeface="Times New Roman" panose="02020603050405020304" pitchFamily="18" charset="0"/>
                <a:ea typeface="Times New Roman" panose="02020603050405020304" pitchFamily="18" charset="0"/>
              </a:rPr>
              <a:t>       Croom Helm 1982: 71-96.</a:t>
            </a:r>
            <a:endParaRPr kumimoji="0" lang="it-IT" sz="1400" b="0" i="0" u="none" strike="noStrike" kern="1200" cap="none" spc="0" normalizeH="0" baseline="0" noProof="0" dirty="0">
              <a:ln>
                <a:noFill/>
              </a:ln>
              <a:solidFill>
                <a:prstClr val="black"/>
              </a:solidFill>
              <a:effectLst/>
              <a:uLnTx/>
              <a:uFillTx/>
              <a:latin typeface="Times"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153347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9EA1C9A5-7F63-EF41-9142-E96C0729B769}"/>
              </a:ext>
            </a:extLst>
          </p:cNvPr>
          <p:cNvSpPr>
            <a:spLocks noGrp="1"/>
          </p:cNvSpPr>
          <p:nvPr>
            <p:ph type="sldNum" sz="quarter" idx="12"/>
          </p:nvPr>
        </p:nvSpPr>
        <p:spPr/>
        <p:txBody>
          <a:bodyPr/>
          <a:lstStyle/>
          <a:p>
            <a:fld id="{46322E45-FE70-47BE-ACBC-CC91D5BC503A}" type="slidenum">
              <a:rPr lang="en-GB" smtClean="0"/>
              <a:t>4</a:t>
            </a:fld>
            <a:endParaRPr lang="en-GB"/>
          </a:p>
        </p:txBody>
      </p:sp>
      <p:sp>
        <p:nvSpPr>
          <p:cNvPr id="3" name="CasellaDiTesto 2">
            <a:extLst>
              <a:ext uri="{FF2B5EF4-FFF2-40B4-BE49-F238E27FC236}">
                <a16:creationId xmlns:a16="http://schemas.microsoft.com/office/drawing/2014/main" id="{72EE87B9-28A6-8143-A049-B98793F3C2E1}"/>
              </a:ext>
            </a:extLst>
          </p:cNvPr>
          <p:cNvSpPr txBox="1"/>
          <p:nvPr/>
        </p:nvSpPr>
        <p:spPr>
          <a:xfrm>
            <a:off x="476332" y="608444"/>
            <a:ext cx="11239336" cy="6155531"/>
          </a:xfrm>
          <a:prstGeom prst="rect">
            <a:avLst/>
          </a:prstGeom>
          <a:noFill/>
        </p:spPr>
        <p:txBody>
          <a:bodyPr wrap="square" rtlCol="0">
            <a:spAutoFit/>
          </a:bodyPr>
          <a:lstStyle/>
          <a:p>
            <a:pPr marR="179070" algn="just">
              <a:spcAft>
                <a:spcPts val="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 1</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The extended accusative  in Late Latin</a:t>
            </a:r>
            <a:endParaRPr lang="it-IT" sz="2000" dirty="0">
              <a:effectLst/>
              <a:latin typeface="Times" pitchFamily="2" charset="0"/>
              <a:ea typeface="Times New Roman" panose="02020603050405020304" pitchFamily="18" charset="0"/>
              <a:cs typeface="Times New Roman" panose="02020603050405020304" pitchFamily="18" charset="0"/>
            </a:endParaRPr>
          </a:p>
          <a:p>
            <a:pPr marR="179070" algn="just">
              <a:spcAft>
                <a:spcPts val="0"/>
              </a:spcAft>
            </a:pP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800" dirty="0">
              <a:effectLst/>
              <a:latin typeface="Times" pitchFamily="2" charset="0"/>
              <a:ea typeface="Times New Roman" panose="02020603050405020304" pitchFamily="18" charset="0"/>
              <a:cs typeface="Times New Roman" panose="02020603050405020304" pitchFamily="18" charset="0"/>
            </a:endParaRPr>
          </a:p>
          <a:p>
            <a:pPr marL="342900" indent="-342900" algn="just">
              <a:buFont typeface="Symbol" pitchFamily="2" charset="2"/>
              <a:buChar char=""/>
              <a:tabLst>
                <a:tab pos="449580" algn="l"/>
              </a:tabLst>
            </a:pP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Extended accusative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extension of the accusative case,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marking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object (O) of a transitive  verb (in a nominative-accusative system), to encode the sole argument (S) of some intransitive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verbs mainly denoting mental process, involuntary actions and existence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Moravcsik</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1978: 241-54; Plank 1985, 1995).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tabLst>
                <a:tab pos="449580" algn="l"/>
              </a:tabLs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Symbol" pitchFamily="2" charset="2"/>
              <a:buChar char=""/>
              <a:tabLst>
                <a:tab pos="44958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ttested (by the 4</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 A.D.) with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unaccusative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patterns (equative clauses, passives,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anticausatives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one-argument verbs denoting </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telic change of state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nascitur</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contractionem</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arises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spasm.</a:t>
            </a:r>
            <a:r>
              <a:rPr lang="en-US" sz="2000" cap="small" dirty="0" err="1">
                <a:latin typeface="Times New Roman" panose="02020603050405020304" pitchFamily="18" charset="0"/>
                <a:ea typeface="Times New Roman" panose="02020603050405020304" pitchFamily="18" charset="0"/>
                <a:cs typeface="Times New Roman" panose="02020603050405020304" pitchFamily="18" charset="0"/>
              </a:rPr>
              <a:t>acc</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’there arises a spasm…(Chiron  516)/</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location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cs typeface="Times New Roman" panose="02020603050405020304" pitchFamily="18" charset="0"/>
              </a:rPr>
              <a:t>ut</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sanguinem</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exeat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copiosum</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so-that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blood.</a:t>
            </a:r>
            <a:r>
              <a:rPr lang="en-US" sz="2000" cap="small" dirty="0" err="1">
                <a:latin typeface="Times New Roman" panose="02020603050405020304" pitchFamily="18" charset="0"/>
                <a:ea typeface="Times New Roman" panose="02020603050405020304" pitchFamily="18" charset="0"/>
                <a:cs typeface="Times New Roman" panose="02020603050405020304" pitchFamily="18" charset="0"/>
              </a:rPr>
              <a:t>acc</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comes out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abundant.</a:t>
            </a:r>
            <a:r>
              <a:rPr lang="en-US" sz="2000" cap="small" dirty="0" err="1">
                <a:latin typeface="Times New Roman" panose="02020603050405020304" pitchFamily="18" charset="0"/>
                <a:ea typeface="Times New Roman" panose="02020603050405020304" pitchFamily="18" charset="0"/>
                <a:cs typeface="Times New Roman" panose="02020603050405020304" pitchFamily="18" charset="0"/>
              </a:rPr>
              <a:t>acc</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‘so that the blood comes out abundantly’(</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Chiron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618)</a:t>
            </a:r>
            <a:r>
              <a:rPr lang="it-IT" sz="2000" dirty="0">
                <a:latin typeface="Times" pitchFamily="2" charset="0"/>
                <a:ea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states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(e.g.,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lucem</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caruit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light.</a:t>
            </a:r>
            <a:r>
              <a:rPr lang="en-US" sz="2000" cap="small" dirty="0" err="1">
                <a:latin typeface="Times New Roman" panose="02020603050405020304" pitchFamily="18" charset="0"/>
                <a:ea typeface="Times New Roman" panose="02020603050405020304" pitchFamily="18" charset="0"/>
                <a:cs typeface="Times New Roman" panose="02020603050405020304" pitchFamily="18" charset="0"/>
              </a:rPr>
              <a:t>acc</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failed ‘the light … failed’ (</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CIL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VIII, 5372; Herman 1997: 323)</a:t>
            </a:r>
            <a:r>
              <a:rPr lang="it-IT" sz="2000" dirty="0">
                <a:latin typeface="Times" pitchFamily="2" charset="0"/>
                <a:ea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and, subsequently, with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non-agentive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it-IT" sz="2000" b="1" i="1" dirty="0" err="1">
                <a:latin typeface="Times New Roman" panose="02020603050405020304" pitchFamily="18" charset="0"/>
                <a:ea typeface="Times New Roman" panose="02020603050405020304" pitchFamily="18" charset="0"/>
                <a:cs typeface="Times New Roman" panose="02020603050405020304" pitchFamily="18" charset="0"/>
              </a:rPr>
              <a:t>crepitavit</a:t>
            </a:r>
            <a:r>
              <a:rPr lang="it-IT"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it-IT" sz="2000" b="1" i="1" dirty="0" err="1">
                <a:latin typeface="Times New Roman" panose="02020603050405020304" pitchFamily="18" charset="0"/>
                <a:ea typeface="Times New Roman" panose="02020603050405020304" pitchFamily="18" charset="0"/>
                <a:cs typeface="Times New Roman" panose="02020603050405020304" pitchFamily="18" charset="0"/>
              </a:rPr>
              <a:t>panem</a:t>
            </a:r>
            <a:r>
              <a:rPr lang="it-IT"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it-IT" sz="2000" i="1" dirty="0">
                <a:latin typeface="Times New Roman" panose="02020603050405020304" pitchFamily="18" charset="0"/>
                <a:ea typeface="Times New Roman" panose="02020603050405020304" pitchFamily="18" charset="0"/>
                <a:cs typeface="Times New Roman" panose="02020603050405020304" pitchFamily="18" charset="0"/>
              </a:rPr>
              <a:t>in </a:t>
            </a:r>
            <a:r>
              <a:rPr lang="it-IT" sz="2000" i="1" dirty="0" err="1">
                <a:latin typeface="Times New Roman" panose="02020603050405020304" pitchFamily="18" charset="0"/>
                <a:ea typeface="Times New Roman" panose="02020603050405020304" pitchFamily="18" charset="0"/>
                <a:cs typeface="Times New Roman" panose="02020603050405020304" pitchFamily="18" charset="0"/>
              </a:rPr>
              <a:t>furno</a:t>
            </a:r>
            <a:r>
              <a:rPr lang="it-IT" sz="2000" i="1" dirty="0">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ea typeface="Times New Roman" panose="02020603050405020304" pitchFamily="18" charset="0"/>
                <a:cs typeface="Times New Roman" panose="02020603050405020304" pitchFamily="18" charset="0"/>
              </a:rPr>
              <a:t>crackled</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ea typeface="Times New Roman" panose="02020603050405020304" pitchFamily="18" charset="0"/>
                <a:cs typeface="Times New Roman" panose="02020603050405020304" pitchFamily="18" charset="0"/>
              </a:rPr>
              <a:t>bread.</a:t>
            </a:r>
            <a:r>
              <a:rPr lang="it-IT" sz="2000" cap="small" dirty="0" err="1">
                <a:latin typeface="Times New Roman" panose="02020603050405020304" pitchFamily="18" charset="0"/>
                <a:ea typeface="Times New Roman" panose="02020603050405020304" pitchFamily="18" charset="0"/>
                <a:cs typeface="Times New Roman" panose="02020603050405020304" pitchFamily="18" charset="0"/>
              </a:rPr>
              <a:t>acc</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in </a:t>
            </a:r>
            <a:r>
              <a:rPr lang="it-IT" sz="2000" dirty="0" err="1">
                <a:latin typeface="Times New Roman" panose="02020603050405020304" pitchFamily="18" charset="0"/>
                <a:ea typeface="Times New Roman" panose="02020603050405020304" pitchFamily="18" charset="0"/>
                <a:cs typeface="Times New Roman" panose="02020603050405020304" pitchFamily="18" charset="0"/>
              </a:rPr>
              <a:t>oven</a:t>
            </a:r>
            <a:r>
              <a:rPr lang="it-IT"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 bread crackled in the oven’ (Agnell.175)</a:t>
            </a:r>
            <a:r>
              <a:rPr lang="it-IT" sz="2000" dirty="0">
                <a:latin typeface="Times" pitchFamily="2" charset="0"/>
                <a:ea typeface="Times New Roman" panose="02020603050405020304" pitchFamily="18" charset="0"/>
                <a:cs typeface="Times New Roman" panose="02020603050405020304" pitchFamily="18" charset="0"/>
              </a:rPr>
              <a:t> and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agentive</a:t>
            </a:r>
            <a:r>
              <a:rPr lang="it-IT" sz="2000" i="1" dirty="0">
                <a:latin typeface="Times" pitchFamily="2"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activity verbs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(e.g., </a:t>
            </a:r>
            <a:r>
              <a:rPr lang="fr-FR" sz="2000" i="1" dirty="0">
                <a:latin typeface="Times New Roman" panose="02020603050405020304" pitchFamily="18" charset="0"/>
                <a:ea typeface="Times New Roman" panose="02020603050405020304" pitchFamily="18" charset="0"/>
                <a:cs typeface="Times New Roman" panose="02020603050405020304" pitchFamily="18" charset="0"/>
              </a:rPr>
              <a:t>si...</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2000" b="1" i="1" dirty="0" err="1">
                <a:latin typeface="Times New Roman" panose="02020603050405020304" pitchFamily="18" charset="0"/>
                <a:ea typeface="Times New Roman" panose="02020603050405020304" pitchFamily="18" charset="0"/>
                <a:cs typeface="Times New Roman" panose="02020603050405020304" pitchFamily="18" charset="0"/>
              </a:rPr>
              <a:t>ipsum</a:t>
            </a:r>
            <a:r>
              <a:rPr lang="fr-FR"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fr-FR" sz="2000" b="1" i="1" dirty="0" err="1">
                <a:latin typeface="Times New Roman" panose="02020603050405020304" pitchFamily="18" charset="0"/>
                <a:ea typeface="Times New Roman" panose="02020603050405020304" pitchFamily="18" charset="0"/>
                <a:cs typeface="Times New Roman" panose="02020603050405020304" pitchFamily="18" charset="0"/>
              </a:rPr>
              <a:t>currit</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ea typeface="Times New Roman" panose="02020603050405020304" pitchFamily="18" charset="0"/>
                <a:cs typeface="Times New Roman" panose="02020603050405020304" pitchFamily="18" charset="0"/>
              </a:rPr>
              <a:t>Lex</a:t>
            </a:r>
            <a:r>
              <a:rPr lang="fr-FR" sz="2000" i="1" dirty="0">
                <a:latin typeface="Times New Roman" panose="02020603050405020304" pitchFamily="18" charset="0"/>
                <a:ea typeface="Times New Roman" panose="02020603050405020304" pitchFamily="18" charset="0"/>
                <a:cs typeface="Times New Roman" panose="02020603050405020304" pitchFamily="18" charset="0"/>
              </a:rPr>
              <a:t> Alam</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XCIV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codd</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 if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he.</a:t>
            </a:r>
            <a:r>
              <a:rPr lang="en-US" sz="2000" cap="small" dirty="0" err="1">
                <a:latin typeface="Times New Roman" panose="02020603050405020304" pitchFamily="18" charset="0"/>
                <a:ea typeface="Times New Roman" panose="02020603050405020304" pitchFamily="18" charset="0"/>
                <a:cs typeface="Times New Roman" panose="02020603050405020304" pitchFamily="18" charset="0"/>
              </a:rPr>
              <a:t>acc</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runs ‘if he runs’</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i.e., </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unergatives</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as well as </a:t>
            </a:r>
            <a:r>
              <a:rPr lang="en-US" sz="2000" i="1" dirty="0" err="1">
                <a:latin typeface="Times New Roman" panose="02020603050405020304" pitchFamily="18" charset="0"/>
                <a:ea typeface="Times New Roman" panose="02020603050405020304" pitchFamily="18" charset="0"/>
                <a:cs typeface="Times New Roman" panose="02020603050405020304" pitchFamily="18" charset="0"/>
              </a:rPr>
              <a:t>transitives</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(e.g.,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fontem</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colorem</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ea typeface="Times New Roman" panose="02020603050405020304" pitchFamily="18" charset="0"/>
                <a:cs typeface="Times New Roman" panose="02020603050405020304" pitchFamily="18" charset="0"/>
              </a:rPr>
              <a:t>mutat</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Per. </a:t>
            </a:r>
            <a:r>
              <a:rPr lang="en-US" sz="2000" i="1" dirty="0" err="1">
                <a:latin typeface="Times New Roman" panose="02020603050405020304" pitchFamily="18" charset="0"/>
                <a:ea typeface="Times New Roman" panose="02020603050405020304" pitchFamily="18" charset="0"/>
                <a:cs typeface="Times New Roman" panose="02020603050405020304" pitchFamily="18" charset="0"/>
              </a:rPr>
              <a:t>Aeth</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Nachtr</a:t>
            </a:r>
            <a:r>
              <a:rPr lang="en-GB" sz="1800" dirty="0" err="1">
                <a:effectLst/>
                <a:latin typeface="Cambria" panose="02040503050406030204" pitchFamily="18" charset="0"/>
                <a:ea typeface="ＭＳ 明朝" panose="02020609040205080304" pitchFamily="49" charset="-128"/>
                <a:cs typeface="Times New Roman" panose="02020603050405020304" pitchFamily="18" charset="0"/>
              </a:rPr>
              <a:t>äge</a:t>
            </a:r>
            <a:r>
              <a:rPr lang="en-GB" sz="1800" dirty="0">
                <a:effectLst/>
                <a:latin typeface="Cambria" panose="02040503050406030204" pitchFamily="18" charset="0"/>
                <a:ea typeface="ＭＳ 明朝" panose="02020609040205080304" pitchFamily="49" charset="-128"/>
                <a:cs typeface="Times New Roman" panose="02020603050405020304" pitchFamily="18" charset="0"/>
              </a:rPr>
              <a:t> VIII) </a:t>
            </a:r>
            <a:r>
              <a:rPr lang="en-GB" sz="1800" dirty="0" err="1">
                <a:effectLst/>
                <a:latin typeface="Cambria" panose="02040503050406030204" pitchFamily="18" charset="0"/>
                <a:ea typeface="ＭＳ 明朝" panose="02020609040205080304" pitchFamily="49" charset="-128"/>
                <a:cs typeface="Times New Roman" panose="02020603050405020304" pitchFamily="18" charset="0"/>
              </a:rPr>
              <a:t>spring.</a:t>
            </a:r>
            <a:r>
              <a:rPr lang="en-GB" sz="1800" cap="small" dirty="0" err="1">
                <a:effectLst/>
                <a:latin typeface="Cambria" panose="02040503050406030204" pitchFamily="18" charset="0"/>
                <a:ea typeface="ＭＳ 明朝" panose="02020609040205080304" pitchFamily="49" charset="-128"/>
                <a:cs typeface="Times New Roman" panose="02020603050405020304" pitchFamily="18" charset="0"/>
              </a:rPr>
              <a:t>acc</a:t>
            </a:r>
            <a:r>
              <a:rPr lang="en-GB" sz="1800" dirty="0">
                <a:effectLst/>
                <a:latin typeface="Cambria" panose="02040503050406030204" pitchFamily="18" charset="0"/>
                <a:ea typeface="ＭＳ 明朝" panose="02020609040205080304" pitchFamily="49" charset="-128"/>
                <a:cs typeface="Times New Roman" panose="02020603050405020304" pitchFamily="18" charset="0"/>
              </a:rPr>
              <a:t> </a:t>
            </a:r>
            <a:r>
              <a:rPr lang="en-GB" sz="1800" dirty="0" err="1">
                <a:effectLst/>
                <a:latin typeface="Cambria" panose="02040503050406030204" pitchFamily="18" charset="0"/>
                <a:ea typeface="ＭＳ 明朝" panose="02020609040205080304" pitchFamily="49" charset="-128"/>
                <a:cs typeface="Times New Roman" panose="02020603050405020304" pitchFamily="18" charset="0"/>
              </a:rPr>
              <a:t>colour.</a:t>
            </a:r>
            <a:r>
              <a:rPr lang="en-GB" sz="1800" cap="small" dirty="0" err="1">
                <a:effectLst/>
                <a:latin typeface="Cambria" panose="02040503050406030204" pitchFamily="18" charset="0"/>
                <a:ea typeface="ＭＳ 明朝" panose="02020609040205080304" pitchFamily="49" charset="-128"/>
                <a:cs typeface="Times New Roman" panose="02020603050405020304" pitchFamily="18" charset="0"/>
              </a:rPr>
              <a:t>acc</a:t>
            </a:r>
            <a:r>
              <a:rPr lang="en-GB" sz="1800" dirty="0">
                <a:effectLst/>
                <a:latin typeface="Cambria" panose="02040503050406030204" pitchFamily="18" charset="0"/>
                <a:ea typeface="ＭＳ 明朝" panose="02020609040205080304" pitchFamily="49" charset="-128"/>
                <a:cs typeface="Times New Roman" panose="02020603050405020304" pitchFamily="18" charset="0"/>
              </a:rPr>
              <a:t> changes, ‘the colour of the spring-water changes (lit. the spring-water changes its colour). (Rarely, adjectives and past participles may agree with the accusative S (Plank 1985: 292).</a:t>
            </a:r>
          </a:p>
          <a:p>
            <a:pPr marL="342900" indent="-342900" algn="just">
              <a:buFont typeface="Symbol" pitchFamily="2" charset="2"/>
              <a:buChar char=""/>
              <a:tabLst>
                <a:tab pos="449580" algn="l"/>
              </a:tabLst>
            </a:pPr>
            <a:endParaRPr lang="en-GB" dirty="0">
              <a:latin typeface="Cambria" panose="02040503050406030204" pitchFamily="18" charset="0"/>
              <a:ea typeface="ＭＳ 明朝" panose="02020609040205080304" pitchFamily="49" charset="-128"/>
              <a:cs typeface="Times New Roman" panose="02020603050405020304" pitchFamily="18" charset="0"/>
            </a:endParaRPr>
          </a:p>
          <a:p>
            <a:pPr marL="342900" indent="-342900" algn="just">
              <a:buFont typeface="Symbol" pitchFamily="2" charset="2"/>
              <a:buChar char=""/>
              <a:tabLst>
                <a:tab pos="449580" algn="l"/>
              </a:tabLst>
            </a:pP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The extended accusative in Late Latin preludes the elimination of the case-system and the emergence of the accusative as the only case form in some areas of the </a:t>
            </a:r>
            <a:r>
              <a:rPr lang="en-GB" sz="2000" dirty="0" err="1">
                <a:effectLst/>
                <a:latin typeface="Times New Roman" panose="02020603050405020304" pitchFamily="18" charset="0"/>
                <a:ea typeface="ＭＳ 明朝" panose="02020609040205080304" pitchFamily="49" charset="-128"/>
                <a:cs typeface="Times New Roman" panose="02020603050405020304" pitchFamily="18" charset="0"/>
              </a:rPr>
              <a:t>Romània</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(mainly the southern provinces of the Empire) </a:t>
            </a:r>
            <a:r>
              <a:rPr lang="en-GB" sz="2000" dirty="0">
                <a:latin typeface="Times New Roman" panose="02020603050405020304" pitchFamily="18" charset="0"/>
                <a:ea typeface="ＭＳ 明朝" panose="02020609040205080304" pitchFamily="49" charset="-128"/>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(Herman 1987; 1995; 1997; Plank 1985;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Ledgeway</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2012).</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53014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72C7901-2F36-AD4F-9C5A-61B48F89A0CC}"/>
              </a:ext>
            </a:extLst>
          </p:cNvPr>
          <p:cNvSpPr>
            <a:spLocks noGrp="1"/>
          </p:cNvSpPr>
          <p:nvPr>
            <p:ph type="sldNum" sz="quarter" idx="12"/>
          </p:nvPr>
        </p:nvSpPr>
        <p:spPr/>
        <p:txBody>
          <a:bodyPr/>
          <a:lstStyle/>
          <a:p>
            <a:fld id="{46322E45-FE70-47BE-ACBC-CC91D5BC503A}" type="slidenum">
              <a:rPr lang="en-GB" smtClean="0"/>
              <a:t>5</a:t>
            </a:fld>
            <a:endParaRPr lang="en-GB"/>
          </a:p>
        </p:txBody>
      </p:sp>
      <p:sp>
        <p:nvSpPr>
          <p:cNvPr id="3" name="CasellaDiTesto 2">
            <a:extLst>
              <a:ext uri="{FF2B5EF4-FFF2-40B4-BE49-F238E27FC236}">
                <a16:creationId xmlns:a16="http://schemas.microsoft.com/office/drawing/2014/main" id="{440CC3E1-F1CA-9448-9297-E1A71B82440E}"/>
              </a:ext>
            </a:extLst>
          </p:cNvPr>
          <p:cNvSpPr txBox="1"/>
          <p:nvPr/>
        </p:nvSpPr>
        <p:spPr>
          <a:xfrm>
            <a:off x="698362" y="643622"/>
            <a:ext cx="11179628" cy="5909310"/>
          </a:xfrm>
          <a:prstGeom prst="rect">
            <a:avLst/>
          </a:prstGeom>
          <a:noFill/>
        </p:spPr>
        <p:txBody>
          <a:bodyPr wrap="square" rtlCol="0">
            <a:spAutoFit/>
          </a:bodyPr>
          <a:lstStyle/>
          <a:p>
            <a:pPr marL="213360" algn="just">
              <a:spcAft>
                <a:spcPts val="0"/>
              </a:spcAft>
            </a:pPr>
            <a:r>
              <a:rPr lang="en-US" cap="small"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dirty="0">
                <a:latin typeface="Times New Roman" panose="02020603050405020304" pitchFamily="18" charset="0"/>
                <a:ea typeface="Times New Roman" panose="02020603050405020304" pitchFamily="18" charset="0"/>
                <a:cs typeface="Times New Roman" panose="02020603050405020304" pitchFamily="18" charset="0"/>
              </a:rPr>
              <a:t>2</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cap="small"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Patterns of active syntax in Late Latin pleonastic reflexives</a:t>
            </a:r>
            <a:endParaRPr lang="it-IT" sz="2000" dirty="0">
              <a:effectLst/>
              <a:latin typeface="Times" pitchFamily="2" charset="0"/>
              <a:ea typeface="Times New Roman" panose="02020603050405020304" pitchFamily="18" charset="0"/>
              <a:cs typeface="Times New Roman" panose="02020603050405020304" pitchFamily="18" charset="0"/>
            </a:endParaRPr>
          </a:p>
          <a:p>
            <a:pPr marL="228600" algn="just">
              <a:spcAft>
                <a:spcPts val="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dirty="0">
              <a:effectLst/>
              <a:latin typeface="Times" pitchFamily="2"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itchFamily="2" charset="2"/>
              <a:buChar char=""/>
              <a:tabLst>
                <a:tab pos="31877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Proliferation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pleonastic reflexives (accusative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se/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dative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sibi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marking, in their prototypical functions, the ‘direct object’ and ‘indirect object/dative of interest’ denoting coreference between the Agent and the Recipient/Benefactive of a three-place predicate (</a:t>
            </a:r>
            <a:r>
              <a:rPr lang="en-GB" sz="2000" dirty="0" err="1">
                <a:effectLst/>
                <a:latin typeface="Times New Roman" panose="02020603050405020304" pitchFamily="18" charset="0"/>
                <a:ea typeface="ＭＳ 明朝" panose="02020609040205080304" pitchFamily="49" charset="-128"/>
                <a:cs typeface="Times New Roman" panose="02020603050405020304" pitchFamily="18" charset="0"/>
              </a:rPr>
              <a:t>Cennamo</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2000: 41)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with intransitive verbs denoting change of state/location, states,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verba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dicendi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sentiendi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lvl="0" indent="-342900" algn="just">
              <a:spcAft>
                <a:spcPts val="0"/>
              </a:spcAft>
              <a:buFont typeface="Symbol" pitchFamily="2" charset="2"/>
              <a:buChar char=""/>
              <a:tabLst>
                <a:tab pos="318770" algn="l"/>
              </a:tabLs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itchFamily="2" charset="2"/>
              <a:buChar char=""/>
              <a:tabLst>
                <a:tab pos="31877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A highly debated morphosyntactic change in the passage from Latin to Romance, manifesting an active pattern in the domain of verbal syntax, paralleling the concomitant active pattern of S arguments, witnessed by the extended accusative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Cennamo</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1999, 2000):</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itchFamily="2" charset="2"/>
              <a:buChar char=""/>
              <a:tabLst>
                <a:tab pos="318770" algn="l"/>
              </a:tabLs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itchFamily="2" charset="2"/>
              <a:buChar char=""/>
              <a:tabLst>
                <a:tab pos="318770" algn="l"/>
              </a:tabLs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 presence of </a:t>
            </a: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se</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vs </a:t>
            </a:r>
            <a:r>
              <a:rPr lang="en-US" sz="2000" i="1" dirty="0" err="1">
                <a:latin typeface="Times New Roman" panose="02020603050405020304" pitchFamily="18" charset="0"/>
                <a:ea typeface="Times New Roman" panose="02020603050405020304" pitchFamily="18" charset="0"/>
                <a:cs typeface="Times New Roman" panose="02020603050405020304" pitchFamily="18" charset="0"/>
              </a:rPr>
              <a:t>sibi</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is usually regarded in the literature as idiosyncratic, determinable only on a verb-by-verb basis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Dahlén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1964,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int.al</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p>
          <a:p>
            <a:pPr marL="342900" lvl="0" indent="-342900" algn="just">
              <a:spcAft>
                <a:spcPts val="0"/>
              </a:spcAft>
              <a:buFont typeface="Symbol" pitchFamily="2" charset="2"/>
              <a:buChar char=""/>
              <a:tabLst>
                <a:tab pos="318770"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itchFamily="2" charset="2"/>
              <a:buChar char=""/>
              <a:tabLst>
                <a:tab pos="318770" algn="l"/>
              </a:tabLst>
            </a:pPr>
            <a:r>
              <a:rPr lang="en-GB" sz="2000" dirty="0">
                <a:effectLst/>
                <a:latin typeface="Times New Roman" panose="02020603050405020304" pitchFamily="18" charset="0"/>
                <a:ea typeface="ＭＳ 明朝" panose="02020609040205080304" pitchFamily="49" charset="-128"/>
              </a:rPr>
              <a:t>the use of </a:t>
            </a:r>
            <a:r>
              <a:rPr lang="en-GB" sz="2000" i="1" dirty="0">
                <a:effectLst/>
                <a:latin typeface="Times New Roman" panose="02020603050405020304" pitchFamily="18" charset="0"/>
                <a:ea typeface="ＭＳ 明朝" panose="02020609040205080304" pitchFamily="49" charset="-128"/>
              </a:rPr>
              <a:t>se</a:t>
            </a:r>
            <a:r>
              <a:rPr lang="en-GB" sz="2000" dirty="0">
                <a:effectLst/>
                <a:latin typeface="Times New Roman" panose="02020603050405020304" pitchFamily="18" charset="0"/>
                <a:ea typeface="ＭＳ 明朝" panose="02020609040205080304" pitchFamily="49" charset="-128"/>
              </a:rPr>
              <a:t> vs</a:t>
            </a:r>
            <a:r>
              <a:rPr lang="en-GB" sz="2000" i="1" dirty="0">
                <a:effectLst/>
                <a:latin typeface="Times New Roman" panose="02020603050405020304" pitchFamily="18" charset="0"/>
                <a:ea typeface="ＭＳ 明朝" panose="02020609040205080304" pitchFamily="49" charset="-128"/>
              </a:rPr>
              <a:t> </a:t>
            </a:r>
            <a:r>
              <a:rPr lang="en-GB" sz="2000" i="1" dirty="0" err="1">
                <a:effectLst/>
                <a:latin typeface="Times New Roman" panose="02020603050405020304" pitchFamily="18" charset="0"/>
                <a:ea typeface="ＭＳ 明朝" panose="02020609040205080304" pitchFamily="49" charset="-128"/>
              </a:rPr>
              <a:t>sibi</a:t>
            </a:r>
            <a:r>
              <a:rPr lang="en-GB" sz="2000" dirty="0">
                <a:effectLst/>
                <a:latin typeface="Times New Roman" panose="02020603050405020304" pitchFamily="18" charset="0"/>
                <a:ea typeface="ＭＳ 明朝" panose="02020609040205080304" pitchFamily="49" charset="-128"/>
              </a:rPr>
              <a:t> appears to reflect distinct verb classes, and results from different paths of change</a:t>
            </a:r>
            <a:r>
              <a:rPr lang="en-US" sz="200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US" sz="2000" dirty="0" err="1">
                <a:effectLst/>
                <a:latin typeface="Times New Roman" panose="02020603050405020304" pitchFamily="18" charset="0"/>
                <a:ea typeface="ＭＳ 明朝" panose="02020609040205080304" pitchFamily="49" charset="-128"/>
                <a:cs typeface="Times New Roman" panose="02020603050405020304" pitchFamily="18" charset="0"/>
              </a:rPr>
              <a:t>i</a:t>
            </a:r>
            <a:r>
              <a:rPr lang="en-US" sz="2000" dirty="0">
                <a:effectLst/>
                <a:latin typeface="Times New Roman" panose="02020603050405020304" pitchFamily="18" charset="0"/>
                <a:ea typeface="ＭＳ 明朝" panose="02020609040205080304" pitchFamily="49" charset="-128"/>
                <a:cs typeface="Times New Roman" panose="02020603050405020304" pitchFamily="18" charset="0"/>
              </a:rPr>
              <a:t>) the </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reorganization of voice distinctions and use of </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se</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 in middle/</a:t>
            </a:r>
            <a:r>
              <a:rPr lang="en-US" sz="2000" dirty="0" err="1">
                <a:latin typeface="Times New Roman" panose="02020603050405020304" pitchFamily="18" charset="0"/>
                <a:ea typeface="ＭＳ 明朝" panose="02020609040205080304" pitchFamily="49" charset="-128"/>
                <a:cs typeface="Times New Roman" panose="02020603050405020304" pitchFamily="18" charset="0"/>
              </a:rPr>
              <a:t>anticausative</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/passive function, (ii) grammaticalized uses of </a:t>
            </a:r>
            <a:r>
              <a:rPr lang="en-US" sz="2000" i="1" dirty="0" err="1">
                <a:latin typeface="Times New Roman" panose="02020603050405020304" pitchFamily="18" charset="0"/>
                <a:ea typeface="ＭＳ 明朝" panose="02020609040205080304" pitchFamily="49" charset="-128"/>
                <a:cs typeface="Times New Roman" panose="02020603050405020304" pitchFamily="18" charset="0"/>
              </a:rPr>
              <a:t>sibi</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 = per se ‘</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by itself’, coming to mark spontaneous manifestation of an eventuality (e.g., </a:t>
            </a:r>
            <a:r>
              <a:rPr lang="en-US" sz="2000" i="1" dirty="0" err="1">
                <a:latin typeface="Times New Roman" panose="02020603050405020304" pitchFamily="18" charset="0"/>
                <a:ea typeface="ＭＳ 明朝" panose="02020609040205080304" pitchFamily="49" charset="-128"/>
                <a:cs typeface="Times New Roman" panose="02020603050405020304" pitchFamily="18" charset="0"/>
              </a:rPr>
              <a:t>tubergula</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 (</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cysts</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 …per </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(by) </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se </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a:t>
            </a:r>
            <a:r>
              <a:rPr lang="en-US" sz="2000" cap="small" dirty="0" err="1">
                <a:latin typeface="Times New Roman" panose="02020603050405020304" pitchFamily="18" charset="0"/>
                <a:ea typeface="ＭＳ 明朝" panose="02020609040205080304" pitchFamily="49" charset="-128"/>
                <a:cs typeface="Times New Roman" panose="02020603050405020304" pitchFamily="18" charset="0"/>
              </a:rPr>
              <a:t>rfl</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 </a:t>
            </a:r>
            <a:r>
              <a:rPr lang="en-US" sz="2000" i="1" dirty="0" err="1">
                <a:latin typeface="Times New Roman" panose="02020603050405020304" pitchFamily="18" charset="0"/>
                <a:ea typeface="ＭＳ 明朝" panose="02020609040205080304" pitchFamily="49" charset="-128"/>
                <a:cs typeface="Times New Roman" panose="02020603050405020304" pitchFamily="18" charset="0"/>
              </a:rPr>
              <a:t>erumpunt</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 </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(arise) </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et </a:t>
            </a:r>
            <a:r>
              <a:rPr lang="en-US" sz="2000" i="1" dirty="0" err="1">
                <a:latin typeface="Times New Roman" panose="02020603050405020304" pitchFamily="18" charset="0"/>
                <a:ea typeface="ＭＳ 明朝" panose="02020609040205080304" pitchFamily="49" charset="-128"/>
                <a:cs typeface="Times New Roman" panose="02020603050405020304" pitchFamily="18" charset="0"/>
              </a:rPr>
              <a:t>sibi</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 </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a:t>
            </a:r>
            <a:r>
              <a:rPr lang="en-US" sz="2000" cap="small" dirty="0" err="1">
                <a:latin typeface="Times New Roman" panose="02020603050405020304" pitchFamily="18" charset="0"/>
                <a:ea typeface="ＭＳ 明朝" panose="02020609040205080304" pitchFamily="49" charset="-128"/>
                <a:cs typeface="Times New Roman" panose="02020603050405020304" pitchFamily="18" charset="0"/>
              </a:rPr>
              <a:t>rfl</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 </a:t>
            </a:r>
            <a:r>
              <a:rPr lang="en-US" sz="2000" i="1" dirty="0" err="1">
                <a:latin typeface="Times New Roman" panose="02020603050405020304" pitchFamily="18" charset="0"/>
                <a:ea typeface="ＭＳ 明朝" panose="02020609040205080304" pitchFamily="49" charset="-128"/>
                <a:cs typeface="Times New Roman" panose="02020603050405020304" pitchFamily="18" charset="0"/>
              </a:rPr>
              <a:t>sanatur</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 (</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heals</a:t>
            </a:r>
            <a:r>
              <a:rPr lang="en-US" sz="2000" i="1" dirty="0">
                <a:latin typeface="Times New Roman" panose="02020603050405020304" pitchFamily="18" charset="0"/>
                <a:ea typeface="ＭＳ 明朝" panose="02020609040205080304" pitchFamily="49" charset="-128"/>
                <a:cs typeface="Times New Roman" panose="02020603050405020304" pitchFamily="18" charset="0"/>
              </a:rPr>
              <a:t>) </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(Chiron 364) ‘Cysts that either arise naturally or heal spontaneously’ (</a:t>
            </a:r>
            <a:r>
              <a:rPr lang="en-US" sz="2000" dirty="0" err="1">
                <a:latin typeface="Times New Roman" panose="02020603050405020304" pitchFamily="18" charset="0"/>
                <a:ea typeface="ＭＳ 明朝" panose="02020609040205080304" pitchFamily="49" charset="-128"/>
                <a:cs typeface="Times New Roman" panose="02020603050405020304" pitchFamily="18" charset="0"/>
              </a:rPr>
              <a:t>Cennamo</a:t>
            </a:r>
            <a:r>
              <a:rPr lang="en-US" sz="2000" dirty="0">
                <a:latin typeface="Times New Roman" panose="02020603050405020304" pitchFamily="18" charset="0"/>
                <a:ea typeface="ＭＳ 明朝" panose="02020609040205080304" pitchFamily="49" charset="-128"/>
                <a:cs typeface="Times New Roman" panose="02020603050405020304" pitchFamily="18" charset="0"/>
              </a:rPr>
              <a:t> 1999: 124).</a:t>
            </a:r>
            <a:endParaRPr lang="it-IT" sz="2000" dirty="0">
              <a:effectLst/>
              <a:latin typeface="Time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6747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5CF4AE65-B363-BB44-AB80-D53762F5FB29}"/>
              </a:ext>
            </a:extLst>
          </p:cNvPr>
          <p:cNvSpPr>
            <a:spLocks noGrp="1"/>
          </p:cNvSpPr>
          <p:nvPr>
            <p:ph type="sldNum" sz="quarter" idx="12"/>
          </p:nvPr>
        </p:nvSpPr>
        <p:spPr/>
        <p:txBody>
          <a:bodyPr/>
          <a:lstStyle/>
          <a:p>
            <a:fld id="{46322E45-FE70-47BE-ACBC-CC91D5BC503A}" type="slidenum">
              <a:rPr lang="en-GB" smtClean="0"/>
              <a:t>6</a:t>
            </a:fld>
            <a:endParaRPr lang="en-GB"/>
          </a:p>
        </p:txBody>
      </p:sp>
      <p:sp>
        <p:nvSpPr>
          <p:cNvPr id="4" name="CasellaDiTesto 3">
            <a:extLst>
              <a:ext uri="{FF2B5EF4-FFF2-40B4-BE49-F238E27FC236}">
                <a16:creationId xmlns:a16="http://schemas.microsoft.com/office/drawing/2014/main" id="{CB111A65-FF84-E740-9449-FB1489C333CC}"/>
              </a:ext>
            </a:extLst>
          </p:cNvPr>
          <p:cNvSpPr txBox="1"/>
          <p:nvPr/>
        </p:nvSpPr>
        <p:spPr>
          <a:xfrm>
            <a:off x="566057" y="766732"/>
            <a:ext cx="11059886" cy="5324535"/>
          </a:xfrm>
          <a:prstGeom prst="rect">
            <a:avLst/>
          </a:prstGeom>
          <a:noFill/>
        </p:spPr>
        <p:txBody>
          <a:bodyPr wrap="square" rtlCol="0">
            <a:spAutoFit/>
          </a:bodyPr>
          <a:lstStyle/>
          <a:p>
            <a:pPr marL="342900" indent="-342900" algn="just">
              <a:spcAft>
                <a:spcPts val="0"/>
              </a:spcAft>
              <a:buFont typeface="Arial" panose="020B0604020202020204" pitchFamily="34" charset="0"/>
              <a:buChar char="•"/>
            </a:pPr>
            <a:r>
              <a:rPr lang="it-IT" sz="2000" dirty="0">
                <a:latin typeface="Times New Roman" panose="02020603050405020304" pitchFamily="18" charset="0"/>
                <a:ea typeface="MS Mincho" panose="02020609040205080304" pitchFamily="49" charset="-128"/>
              </a:rPr>
              <a:t>D</a:t>
            </a:r>
            <a:r>
              <a:rPr lang="it-IT" sz="2000" dirty="0">
                <a:effectLst/>
                <a:latin typeface="Times New Roman" panose="02020603050405020304" pitchFamily="18" charset="0"/>
                <a:ea typeface="MS Mincho" panose="02020609040205080304" pitchFamily="49" charset="-128"/>
              </a:rPr>
              <a:t>istribution of the dative and accusative </a:t>
            </a:r>
            <a:r>
              <a:rPr lang="it-IT" sz="2000" dirty="0" err="1">
                <a:effectLst/>
                <a:latin typeface="Times New Roman" panose="02020603050405020304" pitchFamily="18" charset="0"/>
                <a:ea typeface="MS Mincho" panose="02020609040205080304" pitchFamily="49" charset="-128"/>
              </a:rPr>
              <a:t>pleonastic</a:t>
            </a:r>
            <a:r>
              <a:rPr lang="it-IT" sz="2000" dirty="0">
                <a:effectLst/>
                <a:latin typeface="Times New Roman" panose="02020603050405020304" pitchFamily="18" charset="0"/>
                <a:ea typeface="MS Mincho" panose="02020609040205080304" pitchFamily="49" charset="-128"/>
              </a:rPr>
              <a:t> </a:t>
            </a:r>
            <a:r>
              <a:rPr lang="it-IT" sz="2000" dirty="0" err="1">
                <a:effectLst/>
                <a:latin typeface="Times New Roman" panose="02020603050405020304" pitchFamily="18" charset="0"/>
                <a:ea typeface="MS Mincho" panose="02020609040205080304" pitchFamily="49" charset="-128"/>
              </a:rPr>
              <a:t>reflexives</a:t>
            </a:r>
            <a:r>
              <a:rPr lang="it-IT" sz="2000" dirty="0">
                <a:effectLst/>
                <a:latin typeface="Times New Roman" panose="02020603050405020304" pitchFamily="18" charset="0"/>
                <a:ea typeface="MS Mincho" panose="02020609040205080304" pitchFamily="49" charset="-128"/>
              </a:rPr>
              <a:t> </a:t>
            </a:r>
            <a:r>
              <a:rPr lang="it-IT" sz="2000" i="1" dirty="0" err="1">
                <a:effectLst/>
                <a:latin typeface="Times New Roman" panose="02020603050405020304" pitchFamily="18" charset="0"/>
                <a:ea typeface="MS Mincho" panose="02020609040205080304" pitchFamily="49" charset="-128"/>
              </a:rPr>
              <a:t>sibi</a:t>
            </a:r>
            <a:r>
              <a:rPr lang="it-IT" sz="2000" dirty="0">
                <a:effectLst/>
                <a:latin typeface="Times New Roman" panose="02020603050405020304" pitchFamily="18" charset="0"/>
                <a:ea typeface="MS Mincho" panose="02020609040205080304" pitchFamily="49" charset="-128"/>
              </a:rPr>
              <a:t> and </a:t>
            </a:r>
            <a:r>
              <a:rPr lang="it-IT" sz="2000" i="1" dirty="0">
                <a:effectLst/>
                <a:latin typeface="Times New Roman" panose="02020603050405020304" pitchFamily="18" charset="0"/>
                <a:ea typeface="MS Mincho" panose="02020609040205080304" pitchFamily="49" charset="-128"/>
              </a:rPr>
              <a:t>se</a:t>
            </a:r>
            <a:r>
              <a:rPr lang="it-IT" sz="2000" dirty="0">
                <a:effectLst/>
                <a:latin typeface="Times New Roman" panose="02020603050405020304" pitchFamily="18" charset="0"/>
                <a:ea typeface="MS Mincho" panose="02020609040205080304" pitchFamily="49" charset="-128"/>
              </a:rPr>
              <a:t> </a:t>
            </a:r>
            <a:r>
              <a:rPr lang="it-IT" sz="2000" dirty="0" err="1">
                <a:effectLst/>
                <a:latin typeface="Times New Roman" panose="02020603050405020304" pitchFamily="18" charset="0"/>
                <a:ea typeface="MS Mincho" panose="02020609040205080304" pitchFamily="49" charset="-128"/>
              </a:rPr>
              <a:t>according</a:t>
            </a:r>
            <a:r>
              <a:rPr lang="it-IT" sz="2000" dirty="0">
                <a:effectLst/>
                <a:latin typeface="Times New Roman" panose="02020603050405020304" pitchFamily="18" charset="0"/>
                <a:ea typeface="MS Mincho" panose="02020609040205080304" pitchFamily="49" charset="-128"/>
              </a:rPr>
              <a:t> to </a:t>
            </a:r>
            <a:r>
              <a:rPr lang="it-IT" sz="2000" dirty="0" err="1">
                <a:effectLst/>
                <a:latin typeface="Times New Roman" panose="02020603050405020304" pitchFamily="18" charset="0"/>
                <a:ea typeface="MS Mincho" panose="02020609040205080304" pitchFamily="49" charset="-128"/>
              </a:rPr>
              <a:t>distinct</a:t>
            </a:r>
            <a:r>
              <a:rPr lang="it-IT" sz="2000" dirty="0">
                <a:effectLst/>
                <a:latin typeface="Times New Roman" panose="02020603050405020304" pitchFamily="18" charset="0"/>
                <a:ea typeface="MS Mincho" panose="02020609040205080304" pitchFamily="49" charset="-128"/>
              </a:rPr>
              <a:t> </a:t>
            </a:r>
            <a:r>
              <a:rPr lang="it-IT" sz="2000" dirty="0" err="1">
                <a:effectLst/>
                <a:latin typeface="Times New Roman" panose="02020603050405020304" pitchFamily="18" charset="0"/>
                <a:ea typeface="MS Mincho" panose="02020609040205080304" pitchFamily="49" charset="-128"/>
              </a:rPr>
              <a:t>verb</a:t>
            </a:r>
            <a:r>
              <a:rPr lang="it-IT" sz="2000" dirty="0">
                <a:effectLst/>
                <a:latin typeface="Times New Roman" panose="02020603050405020304" pitchFamily="18" charset="0"/>
                <a:ea typeface="MS Mincho" panose="02020609040205080304" pitchFamily="49" charset="-128"/>
              </a:rPr>
              <a:t> </a:t>
            </a:r>
            <a:r>
              <a:rPr lang="it-IT" sz="2000" dirty="0" err="1">
                <a:effectLst/>
                <a:latin typeface="Times New Roman" panose="02020603050405020304" pitchFamily="18" charset="0"/>
                <a:ea typeface="MS Mincho" panose="02020609040205080304" pitchFamily="49" charset="-128"/>
              </a:rPr>
              <a:t>classes</a:t>
            </a:r>
            <a:r>
              <a:rPr lang="it-IT" sz="2000" dirty="0">
                <a:effectLst/>
                <a:latin typeface="Times New Roman" panose="02020603050405020304" pitchFamily="18" charset="0"/>
                <a:ea typeface="MS Mincho" panose="02020609040205080304" pitchFamily="49" charset="-128"/>
              </a:rPr>
              <a:t>: </a:t>
            </a:r>
          </a:p>
          <a:p>
            <a:pPr algn="just">
              <a:spcAft>
                <a:spcPts val="0"/>
              </a:spcAft>
            </a:pPr>
            <a:endParaRPr lang="it-IT" sz="2000" dirty="0">
              <a:effectLst/>
              <a:latin typeface="Times New Roman" panose="02020603050405020304" pitchFamily="18" charset="0"/>
              <a:ea typeface="MS Mincho" panose="02020609040205080304" pitchFamily="49" charset="-128"/>
            </a:endParaRPr>
          </a:p>
          <a:p>
            <a:pPr marL="800100" lvl="1" indent="-342900" algn="just">
              <a:buFont typeface="Courier New" panose="02070309020205020404" pitchFamily="49" charset="0"/>
              <a:buChar char="o"/>
            </a:pPr>
            <a:r>
              <a:rPr lang="it-IT" sz="2000" i="1" dirty="0" err="1">
                <a:effectLst/>
                <a:latin typeface="Times New Roman" panose="02020603050405020304" pitchFamily="18" charset="0"/>
                <a:ea typeface="MS Mincho" panose="02020609040205080304" pitchFamily="49" charset="-128"/>
              </a:rPr>
              <a:t>sibi</a:t>
            </a:r>
            <a:r>
              <a:rPr lang="it-IT" sz="2000" i="1" dirty="0">
                <a:effectLst/>
                <a:latin typeface="Times New Roman" panose="02020603050405020304" pitchFamily="18" charset="0"/>
                <a:ea typeface="MS Mincho" panose="02020609040205080304" pitchFamily="49" charset="-128"/>
              </a:rPr>
              <a:t> </a:t>
            </a:r>
            <a:r>
              <a:rPr lang="it-IT" sz="2000" dirty="0" err="1">
                <a:effectLst/>
                <a:latin typeface="Times New Roman" panose="02020603050405020304" pitchFamily="18" charset="0"/>
                <a:ea typeface="MS Mincho" panose="02020609040205080304" pitchFamily="49" charset="-128"/>
              </a:rPr>
              <a:t>occurs</a:t>
            </a:r>
            <a:r>
              <a:rPr lang="it-IT" sz="2000" dirty="0">
                <a:effectLst/>
                <a:latin typeface="Times New Roman" panose="02020603050405020304" pitchFamily="18" charset="0"/>
                <a:ea typeface="MS Mincho" panose="02020609040205080304" pitchFamily="49" charset="-128"/>
              </a:rPr>
              <a:t> </a:t>
            </a:r>
            <a:r>
              <a:rPr lang="it-IT" sz="2000" dirty="0" err="1">
                <a:effectLst/>
                <a:latin typeface="Times New Roman" panose="02020603050405020304" pitchFamily="18" charset="0"/>
                <a:ea typeface="MS Mincho" panose="02020609040205080304" pitchFamily="49" charset="-128"/>
              </a:rPr>
              <a:t>mainly</a:t>
            </a:r>
            <a:r>
              <a:rPr lang="it-IT" sz="2000" dirty="0">
                <a:effectLst/>
                <a:latin typeface="Times New Roman" panose="02020603050405020304" pitchFamily="18" charset="0"/>
                <a:ea typeface="MS Mincho" panose="02020609040205080304" pitchFamily="49" charset="-128"/>
              </a:rPr>
              <a:t> with </a:t>
            </a:r>
            <a:r>
              <a:rPr lang="it-IT" sz="2000" dirty="0" err="1">
                <a:effectLst/>
                <a:latin typeface="Times New Roman" panose="02020603050405020304" pitchFamily="18" charset="0"/>
                <a:ea typeface="MS Mincho" panose="02020609040205080304" pitchFamily="49" charset="-128"/>
              </a:rPr>
              <a:t>verbs</a:t>
            </a:r>
            <a:r>
              <a:rPr lang="it-IT" sz="2000" dirty="0">
                <a:effectLst/>
                <a:latin typeface="Times New Roman" panose="02020603050405020304" pitchFamily="18" charset="0"/>
                <a:ea typeface="MS Mincho" panose="02020609040205080304" pitchFamily="49" charset="-128"/>
              </a:rPr>
              <a:t> </a:t>
            </a:r>
            <a:r>
              <a:rPr lang="it-IT" sz="2000" dirty="0" err="1">
                <a:effectLst/>
                <a:latin typeface="Times New Roman" panose="02020603050405020304" pitchFamily="18" charset="0"/>
                <a:ea typeface="MS Mincho" panose="02020609040205080304" pitchFamily="49" charset="-128"/>
              </a:rPr>
              <a:t>denoting</a:t>
            </a:r>
            <a:r>
              <a:rPr lang="it-IT" sz="2000" dirty="0">
                <a:effectLst/>
                <a:latin typeface="Times New Roman" panose="02020603050405020304" pitchFamily="18" charset="0"/>
                <a:ea typeface="MS Mincho" panose="02020609040205080304" pitchFamily="49" charset="-128"/>
              </a:rPr>
              <a:t> </a:t>
            </a:r>
            <a:r>
              <a:rPr lang="it-IT" sz="2000" i="1" u="sng" dirty="0" err="1">
                <a:effectLst/>
                <a:latin typeface="Times New Roman" panose="02020603050405020304" pitchFamily="18" charset="0"/>
                <a:ea typeface="MS Mincho" panose="02020609040205080304" pitchFamily="49" charset="-128"/>
              </a:rPr>
              <a:t>change</a:t>
            </a:r>
            <a:r>
              <a:rPr lang="it-IT" sz="2000" i="1" u="sng" dirty="0">
                <a:effectLst/>
                <a:latin typeface="Times New Roman" panose="02020603050405020304" pitchFamily="18" charset="0"/>
                <a:ea typeface="MS Mincho" panose="02020609040205080304" pitchFamily="49" charset="-128"/>
              </a:rPr>
              <a:t> of state </a:t>
            </a:r>
            <a:r>
              <a:rPr lang="it-IT" sz="2000" dirty="0">
                <a:effectLst/>
                <a:latin typeface="Times New Roman" panose="02020603050405020304" pitchFamily="18" charset="0"/>
                <a:ea typeface="MS Mincho" panose="02020609040205080304" pitchFamily="49" charset="-128"/>
              </a:rPr>
              <a:t>(</a:t>
            </a:r>
            <a:r>
              <a:rPr lang="it-IT" sz="2000" i="1" dirty="0" err="1">
                <a:effectLst/>
                <a:latin typeface="Times New Roman" panose="02020603050405020304" pitchFamily="18" charset="0"/>
                <a:ea typeface="MS Mincho" panose="02020609040205080304" pitchFamily="49" charset="-128"/>
              </a:rPr>
              <a:t>sibi</a:t>
            </a:r>
            <a:r>
              <a:rPr lang="it-IT" sz="2000" i="1" dirty="0">
                <a:effectLst/>
                <a:latin typeface="Times New Roman" panose="02020603050405020304" pitchFamily="18" charset="0"/>
                <a:ea typeface="MS Mincho" panose="02020609040205080304" pitchFamily="49" charset="-128"/>
              </a:rPr>
              <a:t> perire </a:t>
            </a:r>
            <a:r>
              <a:rPr lang="it-IT" sz="2000" dirty="0">
                <a:effectLst/>
                <a:latin typeface="Times New Roman" panose="02020603050405020304" pitchFamily="18" charset="0"/>
                <a:ea typeface="MS Mincho" panose="02020609040205080304" pitchFamily="49" charset="-128"/>
              </a:rPr>
              <a:t>‘to die’) (</a:t>
            </a:r>
            <a:r>
              <a:rPr lang="it-IT" sz="2000" dirty="0" err="1">
                <a:effectLst/>
                <a:latin typeface="Times New Roman" panose="02020603050405020304" pitchFamily="18" charset="0"/>
                <a:ea typeface="MS Mincho" panose="02020609040205080304" pitchFamily="49" charset="-128"/>
              </a:rPr>
              <a:t>alternating</a:t>
            </a:r>
            <a:r>
              <a:rPr lang="it-IT" sz="2000" dirty="0">
                <a:effectLst/>
                <a:latin typeface="Times New Roman" panose="02020603050405020304" pitchFamily="18" charset="0"/>
                <a:ea typeface="MS Mincho" panose="02020609040205080304" pitchFamily="49" charset="-128"/>
              </a:rPr>
              <a:t> with </a:t>
            </a:r>
            <a:r>
              <a:rPr lang="it-IT" sz="2000" i="1" dirty="0">
                <a:effectLst/>
                <a:latin typeface="Times New Roman" panose="02020603050405020304" pitchFamily="18" charset="0"/>
                <a:ea typeface="MS Mincho" panose="02020609040205080304" pitchFamily="49" charset="-128"/>
              </a:rPr>
              <a:t>se</a:t>
            </a:r>
            <a:r>
              <a:rPr lang="it-IT" sz="2000" dirty="0">
                <a:effectLst/>
                <a:latin typeface="Times New Roman" panose="02020603050405020304" pitchFamily="18" charset="0"/>
                <a:ea typeface="MS Mincho" panose="02020609040205080304" pitchFamily="49" charset="-128"/>
              </a:rPr>
              <a:t> </a:t>
            </a:r>
            <a:r>
              <a:rPr lang="it-IT" sz="2000" dirty="0">
                <a:latin typeface="Times New Roman" panose="02020603050405020304" pitchFamily="18" charset="0"/>
                <a:ea typeface="MS Mincho" panose="02020609040205080304" pitchFamily="49" charset="-128"/>
              </a:rPr>
              <a:t>with </a:t>
            </a:r>
            <a:r>
              <a:rPr lang="it-IT" sz="2000" dirty="0" err="1">
                <a:latin typeface="Times New Roman" panose="02020603050405020304" pitchFamily="18" charset="0"/>
                <a:ea typeface="MS Mincho" panose="02020609040205080304" pitchFamily="49" charset="-128"/>
              </a:rPr>
              <a:t>anticausatives</a:t>
            </a:r>
            <a:r>
              <a:rPr lang="it-IT" sz="2000" dirty="0">
                <a:latin typeface="Times New Roman" panose="02020603050405020304" pitchFamily="18" charset="0"/>
                <a:ea typeface="MS Mincho" panose="02020609040205080304" pitchFamily="49" charset="-128"/>
              </a:rPr>
              <a:t>,</a:t>
            </a:r>
            <a:r>
              <a:rPr lang="it-IT" sz="2000" dirty="0">
                <a:effectLst/>
                <a:latin typeface="Times New Roman" panose="02020603050405020304" pitchFamily="18" charset="0"/>
                <a:ea typeface="MS Mincho" panose="02020609040205080304" pitchFamily="49" charset="-128"/>
              </a:rPr>
              <a:t> with </a:t>
            </a:r>
            <a:r>
              <a:rPr lang="it-IT" sz="2000" i="1" dirty="0" err="1">
                <a:effectLst/>
                <a:latin typeface="Times New Roman" panose="02020603050405020304" pitchFamily="18" charset="0"/>
                <a:ea typeface="MS Mincho" panose="02020609040205080304" pitchFamily="49" charset="-128"/>
              </a:rPr>
              <a:t>sibi</a:t>
            </a:r>
            <a:r>
              <a:rPr lang="it-IT" sz="2000" dirty="0">
                <a:effectLst/>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marking</a:t>
            </a:r>
            <a:r>
              <a:rPr lang="it-IT" sz="2000" dirty="0">
                <a:latin typeface="Times New Roman" panose="02020603050405020304" pitchFamily="18" charset="0"/>
                <a:ea typeface="MS Mincho" panose="02020609040205080304" pitchFamily="49" charset="-128"/>
              </a:rPr>
              <a:t> the </a:t>
            </a:r>
            <a:r>
              <a:rPr lang="it-IT" sz="2000" dirty="0" err="1">
                <a:latin typeface="Times New Roman" panose="02020603050405020304" pitchFamily="18" charset="0"/>
                <a:ea typeface="MS Mincho" panose="02020609040205080304" pitchFamily="49" charset="-128"/>
              </a:rPr>
              <a:t>spontaneous</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manifestation</a:t>
            </a:r>
            <a:r>
              <a:rPr lang="it-IT" sz="2000" dirty="0">
                <a:latin typeface="Times New Roman" panose="02020603050405020304" pitchFamily="18" charset="0"/>
                <a:ea typeface="MS Mincho" panose="02020609040205080304" pitchFamily="49" charset="-128"/>
              </a:rPr>
              <a:t> of the </a:t>
            </a:r>
            <a:r>
              <a:rPr lang="it-IT" sz="2000" dirty="0" err="1">
                <a:latin typeface="Times New Roman" panose="02020603050405020304" pitchFamily="18" charset="0"/>
                <a:ea typeface="MS Mincho" panose="02020609040205080304" pitchFamily="49" charset="-128"/>
              </a:rPr>
              <a:t>verb’s</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eventuality</a:t>
            </a:r>
            <a:r>
              <a:rPr lang="it-IT" sz="2000" dirty="0">
                <a:latin typeface="Times New Roman" panose="02020603050405020304" pitchFamily="18" charset="0"/>
                <a:ea typeface="MS Mincho" panose="02020609040205080304" pitchFamily="49" charset="-128"/>
              </a:rPr>
              <a:t>, e.g., </a:t>
            </a:r>
            <a:r>
              <a:rPr lang="it-IT" sz="2000" i="1" dirty="0" err="1">
                <a:latin typeface="Times New Roman" panose="02020603050405020304" pitchFamily="18" charset="0"/>
                <a:ea typeface="MS Mincho" panose="02020609040205080304" pitchFamily="49" charset="-128"/>
              </a:rPr>
              <a:t>sibi</a:t>
            </a:r>
            <a:r>
              <a:rPr lang="it-IT" sz="2000" i="1"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laxare</a:t>
            </a:r>
            <a:r>
              <a:rPr lang="it-IT" sz="2000" i="1" dirty="0">
                <a:latin typeface="Times New Roman" panose="02020603050405020304" pitchFamily="18" charset="0"/>
                <a:ea typeface="MS Mincho" panose="02020609040205080304" pitchFamily="49" charset="-128"/>
              </a:rPr>
              <a:t> </a:t>
            </a:r>
            <a:r>
              <a:rPr lang="it-IT" sz="2000" dirty="0">
                <a:latin typeface="Times New Roman" panose="02020603050405020304" pitchFamily="18" charset="0"/>
                <a:ea typeface="MS Mincho" panose="02020609040205080304" pitchFamily="49" charset="-128"/>
              </a:rPr>
              <a:t>‘to come off </a:t>
            </a:r>
            <a:r>
              <a:rPr lang="it-IT" sz="2000" dirty="0" err="1">
                <a:latin typeface="Times New Roman" panose="02020603050405020304" pitchFamily="18" charset="0"/>
                <a:ea typeface="MS Mincho" panose="02020609040205080304" pitchFamily="49" charset="-128"/>
              </a:rPr>
              <a:t>spontaneously</a:t>
            </a:r>
            <a:r>
              <a:rPr lang="it-IT" sz="2000" dirty="0">
                <a:latin typeface="Times New Roman" panose="02020603050405020304" pitchFamily="18" charset="0"/>
                <a:ea typeface="MS Mincho" panose="02020609040205080304" pitchFamily="49" charset="-128"/>
              </a:rPr>
              <a:t>’ vs. </a:t>
            </a:r>
            <a:r>
              <a:rPr lang="it-IT" sz="2000" i="1" dirty="0">
                <a:latin typeface="Times New Roman" panose="02020603050405020304" pitchFamily="18" charset="0"/>
                <a:ea typeface="MS Mincho" panose="02020609040205080304" pitchFamily="49" charset="-128"/>
              </a:rPr>
              <a:t>se </a:t>
            </a:r>
            <a:r>
              <a:rPr lang="it-IT" sz="2000" i="1" dirty="0" err="1">
                <a:latin typeface="Times New Roman" panose="02020603050405020304" pitchFamily="18" charset="0"/>
                <a:ea typeface="MS Mincho" panose="02020609040205080304" pitchFamily="49" charset="-128"/>
              </a:rPr>
              <a:t>laxare</a:t>
            </a:r>
            <a:r>
              <a:rPr lang="it-IT" sz="2000" dirty="0">
                <a:latin typeface="Times New Roman" panose="02020603050405020304" pitchFamily="18" charset="0"/>
                <a:ea typeface="MS Mincho" panose="02020609040205080304" pitchFamily="49" charset="-128"/>
              </a:rPr>
              <a:t>), </a:t>
            </a:r>
            <a:r>
              <a:rPr lang="it-IT" sz="2000" u="sng" dirty="0" err="1">
                <a:latin typeface="Times New Roman" panose="02020603050405020304" pitchFamily="18" charset="0"/>
                <a:ea typeface="MS Mincho" panose="02020609040205080304" pitchFamily="49" charset="-128"/>
              </a:rPr>
              <a:t>change</a:t>
            </a:r>
            <a:r>
              <a:rPr lang="it-IT" sz="2000" u="sng" dirty="0">
                <a:latin typeface="Times New Roman" panose="02020603050405020304" pitchFamily="18" charset="0"/>
                <a:ea typeface="MS Mincho" panose="02020609040205080304" pitchFamily="49" charset="-128"/>
              </a:rPr>
              <a:t> of location </a:t>
            </a:r>
            <a:r>
              <a:rPr lang="it-IT" sz="2000" dirty="0">
                <a:latin typeface="Times New Roman" panose="02020603050405020304" pitchFamily="18" charset="0"/>
                <a:ea typeface="MS Mincho" panose="02020609040205080304" pitchFamily="49" charset="-128"/>
              </a:rPr>
              <a:t>(</a:t>
            </a:r>
            <a:r>
              <a:rPr lang="it-IT" sz="2000" i="1" dirty="0" err="1">
                <a:latin typeface="Times New Roman" panose="02020603050405020304" pitchFamily="18" charset="0"/>
                <a:ea typeface="MS Mincho" panose="02020609040205080304" pitchFamily="49" charset="-128"/>
              </a:rPr>
              <a:t>sibi</a:t>
            </a:r>
            <a:r>
              <a:rPr lang="it-IT" sz="2000" i="1"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vadere</a:t>
            </a:r>
            <a:r>
              <a:rPr lang="it-IT" sz="2000" i="1" dirty="0">
                <a:latin typeface="Times New Roman" panose="02020603050405020304" pitchFamily="18" charset="0"/>
                <a:ea typeface="MS Mincho" panose="02020609040205080304" pitchFamily="49" charset="-128"/>
              </a:rPr>
              <a:t> ‘to go’, </a:t>
            </a:r>
            <a:r>
              <a:rPr lang="it-IT" sz="2000" i="1" dirty="0" err="1">
                <a:latin typeface="Times New Roman" panose="02020603050405020304" pitchFamily="18" charset="0"/>
                <a:ea typeface="MS Mincho" panose="02020609040205080304" pitchFamily="49" charset="-128"/>
              </a:rPr>
              <a:t>sibi</a:t>
            </a:r>
            <a:r>
              <a:rPr lang="it-IT" sz="2000" i="1"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fugere</a:t>
            </a:r>
            <a:r>
              <a:rPr lang="it-IT" sz="2000" i="1" dirty="0">
                <a:latin typeface="Times New Roman" panose="02020603050405020304" pitchFamily="18" charset="0"/>
                <a:ea typeface="MS Mincho" panose="02020609040205080304" pitchFamily="49" charset="-128"/>
              </a:rPr>
              <a:t> ‘to </a:t>
            </a:r>
            <a:r>
              <a:rPr lang="it-IT" sz="2000" i="1" dirty="0" err="1">
                <a:latin typeface="Times New Roman" panose="02020603050405020304" pitchFamily="18" charset="0"/>
                <a:ea typeface="MS Mincho" panose="02020609040205080304" pitchFamily="49" charset="-128"/>
              </a:rPr>
              <a:t>run</a:t>
            </a:r>
            <a:r>
              <a:rPr lang="it-IT" sz="2000" i="1"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away</a:t>
            </a:r>
            <a:r>
              <a:rPr lang="it-IT" sz="2000" i="1"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sibi</a:t>
            </a:r>
            <a:r>
              <a:rPr lang="it-IT" sz="2000" i="1" dirty="0">
                <a:latin typeface="Times New Roman" panose="02020603050405020304" pitchFamily="18" charset="0"/>
                <a:ea typeface="MS Mincho" panose="02020609040205080304" pitchFamily="49" charset="-128"/>
              </a:rPr>
              <a:t> ambulare ‘to </a:t>
            </a:r>
            <a:r>
              <a:rPr lang="it-IT" sz="2000" i="1" dirty="0" err="1">
                <a:latin typeface="Times New Roman" panose="02020603050405020304" pitchFamily="18" charset="0"/>
                <a:ea typeface="MS Mincho" panose="02020609040205080304" pitchFamily="49" charset="-128"/>
              </a:rPr>
              <a:t>walk</a:t>
            </a:r>
            <a:r>
              <a:rPr lang="it-IT" sz="2000" i="1" dirty="0">
                <a:latin typeface="Times New Roman" panose="02020603050405020304" pitchFamily="18" charset="0"/>
                <a:ea typeface="MS Mincho" panose="02020609040205080304" pitchFamily="49" charset="-128"/>
              </a:rPr>
              <a:t>’</a:t>
            </a:r>
            <a:r>
              <a:rPr lang="it-IT" sz="2000" dirty="0">
                <a:latin typeface="Times New Roman" panose="02020603050405020304" pitchFamily="18" charset="0"/>
                <a:ea typeface="MS Mincho" panose="02020609040205080304" pitchFamily="49" charset="-128"/>
              </a:rPr>
              <a:t>) </a:t>
            </a:r>
            <a:r>
              <a:rPr lang="it-IT" sz="2000" i="1" u="sng" dirty="0" err="1">
                <a:latin typeface="Times New Roman" panose="02020603050405020304" pitchFamily="18" charset="0"/>
                <a:ea typeface="MS Mincho" panose="02020609040205080304" pitchFamily="49" charset="-128"/>
              </a:rPr>
              <a:t>states</a:t>
            </a:r>
            <a:r>
              <a:rPr lang="it-IT" sz="2000"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sibi</a:t>
            </a:r>
            <a:r>
              <a:rPr lang="it-IT" sz="2000" i="1"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manere</a:t>
            </a:r>
            <a:r>
              <a:rPr lang="it-IT" sz="2000" i="1" dirty="0">
                <a:latin typeface="Times New Roman" panose="02020603050405020304" pitchFamily="18" charset="0"/>
                <a:ea typeface="MS Mincho" panose="02020609040205080304" pitchFamily="49" charset="-128"/>
              </a:rPr>
              <a:t> </a:t>
            </a:r>
            <a:r>
              <a:rPr lang="it-IT" sz="2000" dirty="0">
                <a:latin typeface="Times New Roman" panose="02020603050405020304" pitchFamily="18" charset="0"/>
                <a:ea typeface="MS Mincho" panose="02020609040205080304" pitchFamily="49" charset="-128"/>
              </a:rPr>
              <a:t>‘to </a:t>
            </a:r>
            <a:r>
              <a:rPr lang="it-IT" sz="2000" dirty="0" err="1">
                <a:latin typeface="Times New Roman" panose="02020603050405020304" pitchFamily="18" charset="0"/>
                <a:ea typeface="MS Mincho" panose="02020609040205080304" pitchFamily="49" charset="-128"/>
              </a:rPr>
              <a:t>remain</a:t>
            </a:r>
            <a:r>
              <a:rPr lang="it-IT" sz="2000"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sibi</a:t>
            </a:r>
            <a:r>
              <a:rPr lang="it-IT" sz="2000" i="1" dirty="0">
                <a:latin typeface="Times New Roman" panose="02020603050405020304" pitchFamily="18" charset="0"/>
                <a:ea typeface="MS Mincho" panose="02020609040205080304" pitchFamily="49" charset="-128"/>
              </a:rPr>
              <a:t> stare </a:t>
            </a:r>
            <a:r>
              <a:rPr lang="it-IT" sz="2000" dirty="0">
                <a:latin typeface="Times New Roman" panose="02020603050405020304" pitchFamily="18" charset="0"/>
                <a:ea typeface="MS Mincho" panose="02020609040205080304" pitchFamily="49" charset="-128"/>
              </a:rPr>
              <a:t>‘to stay’, </a:t>
            </a:r>
            <a:r>
              <a:rPr lang="it-IT" sz="2000" i="1" dirty="0" err="1">
                <a:latin typeface="Times New Roman" panose="02020603050405020304" pitchFamily="18" charset="0"/>
                <a:ea typeface="MS Mincho" panose="02020609040205080304" pitchFamily="49" charset="-128"/>
              </a:rPr>
              <a:t>sibi</a:t>
            </a:r>
            <a:r>
              <a:rPr lang="it-IT" sz="2000" i="1" dirty="0">
                <a:latin typeface="Times New Roman" panose="02020603050405020304" pitchFamily="18" charset="0"/>
                <a:ea typeface="MS Mincho" panose="02020609040205080304" pitchFamily="49" charset="-128"/>
              </a:rPr>
              <a:t> esse </a:t>
            </a:r>
            <a:r>
              <a:rPr lang="it-IT" sz="2000" dirty="0">
                <a:latin typeface="Times New Roman" panose="02020603050405020304" pitchFamily="18" charset="0"/>
                <a:ea typeface="MS Mincho" panose="02020609040205080304" pitchFamily="49" charset="-128"/>
              </a:rPr>
              <a:t>‘to be’) (</a:t>
            </a:r>
            <a:r>
              <a:rPr lang="it-IT" sz="2000" dirty="0" err="1">
                <a:latin typeface="Times New Roman" panose="02020603050405020304" pitchFamily="18" charset="0"/>
                <a:ea typeface="MS Mincho" panose="02020609040205080304" pitchFamily="49" charset="-128"/>
              </a:rPr>
              <a:t>mainly</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predicates</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denoting</a:t>
            </a:r>
            <a:r>
              <a:rPr lang="it-IT" sz="2000" dirty="0">
                <a:latin typeface="Times New Roman" panose="02020603050405020304" pitchFamily="18" charset="0"/>
                <a:ea typeface="MS Mincho" panose="02020609040205080304" pitchFamily="49" charset="-128"/>
              </a:rPr>
              <a:t> location and relation);</a:t>
            </a:r>
          </a:p>
          <a:p>
            <a:pPr lvl="1" algn="just"/>
            <a:endParaRPr lang="it-IT" sz="2000" dirty="0">
              <a:latin typeface="Times New Roman" panose="02020603050405020304" pitchFamily="18" charset="0"/>
              <a:ea typeface="MS Mincho" panose="02020609040205080304" pitchFamily="49" charset="-128"/>
            </a:endParaRPr>
          </a:p>
          <a:p>
            <a:pPr marL="800100" lvl="1" indent="-342900" algn="just">
              <a:buFont typeface="Courier New" panose="02070309020205020404" pitchFamily="49" charset="0"/>
              <a:buChar char="o"/>
            </a:pPr>
            <a:r>
              <a:rPr lang="it-IT" sz="2000" dirty="0">
                <a:latin typeface="Times New Roman" panose="02020603050405020304" pitchFamily="18" charset="0"/>
                <a:ea typeface="MS Mincho" panose="02020609040205080304" pitchFamily="49" charset="-128"/>
              </a:rPr>
              <a:t> </a:t>
            </a:r>
            <a:r>
              <a:rPr lang="it-IT" sz="2000" i="1" dirty="0">
                <a:latin typeface="Times New Roman" panose="02020603050405020304" pitchFamily="18" charset="0"/>
                <a:ea typeface="MS Mincho" panose="02020609040205080304" pitchFamily="49" charset="-128"/>
              </a:rPr>
              <a:t>se</a:t>
            </a:r>
            <a:r>
              <a:rPr lang="it-IT" sz="2000" dirty="0">
                <a:latin typeface="Times New Roman" panose="02020603050405020304" pitchFamily="18" charset="0"/>
                <a:ea typeface="MS Mincho" panose="02020609040205080304" pitchFamily="49" charset="-128"/>
              </a:rPr>
              <a:t> with intransitive </a:t>
            </a:r>
            <a:r>
              <a:rPr lang="it-IT" sz="2000" i="1" dirty="0" err="1">
                <a:latin typeface="Times New Roman" panose="02020603050405020304" pitchFamily="18" charset="0"/>
                <a:ea typeface="MS Mincho" panose="02020609040205080304" pitchFamily="49" charset="-128"/>
              </a:rPr>
              <a:t>mental</a:t>
            </a:r>
            <a:r>
              <a:rPr lang="it-IT" sz="2000" i="1"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process</a:t>
            </a:r>
            <a:r>
              <a:rPr lang="it-IT" sz="2000" i="1" dirty="0">
                <a:latin typeface="Times New Roman" panose="02020603050405020304" pitchFamily="18" charset="0"/>
                <a:ea typeface="MS Mincho" panose="02020609040205080304" pitchFamily="49" charset="-128"/>
              </a:rPr>
              <a:t> (se </a:t>
            </a:r>
            <a:r>
              <a:rPr lang="it-IT" sz="2000" i="1" dirty="0" err="1">
                <a:latin typeface="Times New Roman" panose="02020603050405020304" pitchFamily="18" charset="0"/>
                <a:ea typeface="MS Mincho" panose="02020609040205080304" pitchFamily="49" charset="-128"/>
              </a:rPr>
              <a:t>desperare</a:t>
            </a:r>
            <a:r>
              <a:rPr lang="it-IT" sz="2000" i="1" dirty="0">
                <a:latin typeface="Times New Roman" panose="02020603050405020304" pitchFamily="18" charset="0"/>
                <a:ea typeface="MS Mincho" panose="02020609040205080304" pitchFamily="49" charset="-128"/>
              </a:rPr>
              <a:t> ‘</a:t>
            </a:r>
            <a:r>
              <a:rPr lang="it-IT" sz="2000" dirty="0">
                <a:latin typeface="Times New Roman" panose="02020603050405020304" pitchFamily="18" charset="0"/>
                <a:ea typeface="MS Mincho" panose="02020609040205080304" pitchFamily="49" charset="-128"/>
              </a:rPr>
              <a:t>to </a:t>
            </a:r>
            <a:r>
              <a:rPr lang="it-IT" sz="2000" dirty="0" err="1">
                <a:latin typeface="Times New Roman" panose="02020603050405020304" pitchFamily="18" charset="0"/>
                <a:ea typeface="MS Mincho" panose="02020609040205080304" pitchFamily="49" charset="-128"/>
              </a:rPr>
              <a:t>despair</a:t>
            </a:r>
            <a:r>
              <a:rPr lang="it-IT" sz="2000" dirty="0">
                <a:latin typeface="Times New Roman" panose="02020603050405020304" pitchFamily="18" charset="0"/>
                <a:ea typeface="MS Mincho" panose="02020609040205080304" pitchFamily="49" charset="-128"/>
              </a:rPr>
              <a:t>’) and </a:t>
            </a:r>
            <a:r>
              <a:rPr lang="it-IT" sz="2000" i="1" dirty="0" err="1">
                <a:latin typeface="Times New Roman" panose="02020603050405020304" pitchFamily="18" charset="0"/>
                <a:ea typeface="MS Mincho" panose="02020609040205080304" pitchFamily="49" charset="-128"/>
              </a:rPr>
              <a:t>speech</a:t>
            </a:r>
            <a:r>
              <a:rPr lang="it-IT" sz="2000" i="1"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act</a:t>
            </a:r>
            <a:r>
              <a:rPr lang="it-IT" sz="2000" i="1" dirty="0">
                <a:latin typeface="Times New Roman" panose="02020603050405020304" pitchFamily="18" charset="0"/>
                <a:ea typeface="MS Mincho" panose="02020609040205080304" pitchFamily="49" charset="-128"/>
              </a:rPr>
              <a:t> (se lamentare ‘</a:t>
            </a:r>
            <a:r>
              <a:rPr lang="it-IT" sz="2000" dirty="0">
                <a:latin typeface="Times New Roman" panose="02020603050405020304" pitchFamily="18" charset="0"/>
                <a:ea typeface="MS Mincho" panose="02020609040205080304" pitchFamily="49" charset="-128"/>
              </a:rPr>
              <a:t>to </a:t>
            </a:r>
            <a:r>
              <a:rPr lang="it-IT" sz="2000" dirty="0" err="1">
                <a:latin typeface="Times New Roman" panose="02020603050405020304" pitchFamily="18" charset="0"/>
                <a:ea typeface="MS Mincho" panose="02020609040205080304" pitchFamily="49" charset="-128"/>
              </a:rPr>
              <a:t>moan</a:t>
            </a:r>
            <a:r>
              <a:rPr lang="it-IT" sz="2000" dirty="0">
                <a:latin typeface="Times New Roman" panose="02020603050405020304" pitchFamily="18" charset="0"/>
                <a:ea typeface="MS Mincho" panose="02020609040205080304" pitchFamily="49" charset="-128"/>
              </a:rPr>
              <a:t>’) </a:t>
            </a:r>
            <a:r>
              <a:rPr lang="it-IT" sz="2000" dirty="0" err="1">
                <a:latin typeface="Times New Roman" panose="02020603050405020304" pitchFamily="18" charset="0"/>
                <a:ea typeface="MS Mincho" panose="02020609040205080304" pitchFamily="49" charset="-128"/>
              </a:rPr>
              <a:t>verbs</a:t>
            </a:r>
            <a:r>
              <a:rPr lang="it-IT" sz="2000" i="1" dirty="0">
                <a:latin typeface="Times New Roman" panose="02020603050405020304" pitchFamily="18" charset="0"/>
                <a:ea typeface="MS Mincho" panose="02020609040205080304" pitchFamily="49" charset="-128"/>
              </a:rPr>
              <a:t> </a:t>
            </a:r>
            <a:r>
              <a:rPr lang="it-IT" sz="2000" dirty="0">
                <a:latin typeface="Times New Roman" panose="02020603050405020304" pitchFamily="18" charset="0"/>
                <a:ea typeface="MS Mincho" panose="02020609040205080304" pitchFamily="49" charset="-128"/>
              </a:rPr>
              <a:t>and </a:t>
            </a:r>
            <a:r>
              <a:rPr lang="it-IT" sz="2000" dirty="0" err="1">
                <a:latin typeface="Times New Roman" panose="02020603050405020304" pitchFamily="18" charset="0"/>
                <a:ea typeface="MS Mincho" panose="02020609040205080304" pitchFamily="49" charset="-128"/>
              </a:rPr>
              <a:t>later</a:t>
            </a:r>
            <a:r>
              <a:rPr lang="it-IT" sz="2000" dirty="0">
                <a:latin typeface="Times New Roman" panose="02020603050405020304" pitchFamily="18" charset="0"/>
                <a:ea typeface="MS Mincho" panose="02020609040205080304" pitchFamily="49" charset="-128"/>
              </a:rPr>
              <a:t> with </a:t>
            </a:r>
            <a:r>
              <a:rPr lang="it-IT" sz="2000" dirty="0" err="1">
                <a:latin typeface="Times New Roman" panose="02020603050405020304" pitchFamily="18" charset="0"/>
                <a:ea typeface="MS Mincho" panose="02020609040205080304" pitchFamily="49" charset="-128"/>
              </a:rPr>
              <a:t>other</a:t>
            </a:r>
            <a:r>
              <a:rPr lang="it-IT" sz="2000" dirty="0">
                <a:latin typeface="Times New Roman" panose="02020603050405020304" pitchFamily="18" charset="0"/>
                <a:ea typeface="MS Mincho" panose="02020609040205080304" pitchFamily="49" charset="-128"/>
              </a:rPr>
              <a:t> </a:t>
            </a:r>
            <a:r>
              <a:rPr lang="it-IT" sz="2000" i="1" dirty="0" err="1">
                <a:latin typeface="Times New Roman" panose="02020603050405020304" pitchFamily="18" charset="0"/>
                <a:ea typeface="MS Mincho" panose="02020609040205080304" pitchFamily="49" charset="-128"/>
              </a:rPr>
              <a:t>activities</a:t>
            </a:r>
            <a:r>
              <a:rPr lang="it-IT" sz="2000" dirty="0">
                <a:latin typeface="Times New Roman" panose="02020603050405020304" pitchFamily="18" charset="0"/>
                <a:ea typeface="MS Mincho" panose="02020609040205080304" pitchFamily="49" charset="-128"/>
              </a:rPr>
              <a:t> (</a:t>
            </a:r>
            <a:r>
              <a:rPr lang="it-IT" sz="2000" i="1" dirty="0">
                <a:latin typeface="Times New Roman" panose="02020603050405020304" pitchFamily="18" charset="0"/>
                <a:ea typeface="MS Mincho" panose="02020609040205080304" pitchFamily="49" charset="-128"/>
              </a:rPr>
              <a:t>se </a:t>
            </a:r>
            <a:r>
              <a:rPr lang="it-IT" sz="2000" i="1" dirty="0" err="1">
                <a:latin typeface="Times New Roman" panose="02020603050405020304" pitchFamily="18" charset="0"/>
                <a:ea typeface="MS Mincho" panose="02020609040205080304" pitchFamily="49" charset="-128"/>
              </a:rPr>
              <a:t>periurare</a:t>
            </a:r>
            <a:r>
              <a:rPr lang="it-IT" sz="2000" i="1" dirty="0">
                <a:latin typeface="Times New Roman" panose="02020603050405020304" pitchFamily="18" charset="0"/>
                <a:ea typeface="MS Mincho" panose="02020609040205080304" pitchFamily="49" charset="-128"/>
              </a:rPr>
              <a:t> </a:t>
            </a:r>
            <a:r>
              <a:rPr lang="it-IT" sz="2000" dirty="0">
                <a:latin typeface="Times New Roman" panose="02020603050405020304" pitchFamily="18" charset="0"/>
                <a:ea typeface="MS Mincho" panose="02020609040205080304" pitchFamily="49" charset="-128"/>
              </a:rPr>
              <a:t>‘to </a:t>
            </a:r>
            <a:r>
              <a:rPr lang="it-IT" sz="2000" dirty="0" err="1">
                <a:latin typeface="Times New Roman" panose="02020603050405020304" pitchFamily="18" charset="0"/>
                <a:ea typeface="MS Mincho" panose="02020609040205080304" pitchFamily="49" charset="-128"/>
              </a:rPr>
              <a:t>perjure</a:t>
            </a:r>
            <a:r>
              <a:rPr lang="it-IT" sz="2000" dirty="0">
                <a:latin typeface="Times New Roman" panose="02020603050405020304" pitchFamily="18" charset="0"/>
                <a:ea typeface="MS Mincho" panose="02020609040205080304" pitchFamily="49" charset="-128"/>
              </a:rPr>
              <a:t>’), </a:t>
            </a:r>
            <a:r>
              <a:rPr lang="it-IT" sz="2000" i="1" dirty="0">
                <a:latin typeface="Times New Roman" panose="02020603050405020304" pitchFamily="18" charset="0"/>
                <a:ea typeface="MS Mincho" panose="02020609040205080304" pitchFamily="49" charset="-128"/>
              </a:rPr>
              <a:t>se </a:t>
            </a:r>
            <a:r>
              <a:rPr lang="it-IT" sz="2000" i="1" dirty="0" err="1">
                <a:latin typeface="Times New Roman" panose="02020603050405020304" pitchFamily="18" charset="0"/>
                <a:ea typeface="MS Mincho" panose="02020609040205080304" pitchFamily="49" charset="-128"/>
              </a:rPr>
              <a:t>contremulare</a:t>
            </a:r>
            <a:r>
              <a:rPr lang="it-IT" sz="2000" i="1" dirty="0">
                <a:latin typeface="Times New Roman" panose="02020603050405020304" pitchFamily="18" charset="0"/>
                <a:ea typeface="MS Mincho" panose="02020609040205080304" pitchFamily="49" charset="-128"/>
              </a:rPr>
              <a:t> ‘to </a:t>
            </a:r>
            <a:r>
              <a:rPr lang="it-IT" sz="2000" i="1" dirty="0" err="1">
                <a:latin typeface="Times New Roman" panose="02020603050405020304" pitchFamily="18" charset="0"/>
                <a:ea typeface="MS Mincho" panose="02020609040205080304" pitchFamily="49" charset="-128"/>
              </a:rPr>
              <a:t>tremble</a:t>
            </a:r>
            <a:r>
              <a:rPr lang="it-IT" sz="2000" i="1" dirty="0">
                <a:latin typeface="Times New Roman" panose="02020603050405020304" pitchFamily="18" charset="0"/>
                <a:ea typeface="MS Mincho" panose="02020609040205080304" pitchFamily="49" charset="-128"/>
              </a:rPr>
              <a:t>’</a:t>
            </a:r>
            <a:r>
              <a:rPr lang="it-IT" sz="2000" dirty="0">
                <a:latin typeface="Times New Roman" panose="02020603050405020304" pitchFamily="18" charset="0"/>
                <a:ea typeface="MS Mincho" panose="02020609040205080304" pitchFamily="49" charset="-128"/>
              </a:rPr>
              <a:t>)</a:t>
            </a:r>
          </a:p>
          <a:p>
            <a:pPr marL="800100" lvl="1" indent="-342900" algn="just">
              <a:buFont typeface="Courier New" panose="02070309020205020404" pitchFamily="49" charset="0"/>
              <a:buChar char="o"/>
            </a:pPr>
            <a:endParaRPr lang="it-IT" sz="2000" dirty="0">
              <a:effectLst/>
              <a:latin typeface="Times New Roman" panose="02020603050405020304" pitchFamily="18" charset="0"/>
              <a:ea typeface="MS Mincho" panose="02020609040205080304" pitchFamily="49" charset="-128"/>
            </a:endParaRPr>
          </a:p>
          <a:p>
            <a:pPr marL="800100" lvl="1" indent="-342900" algn="just">
              <a:buFont typeface="Courier New" panose="02070309020205020404" pitchFamily="49" charset="0"/>
              <a:buChar char="o"/>
            </a:pP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The picture, however, is not clear-cut. Alternations in the use of </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se/</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sibi</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already occur, with some verbs, during the early attestations of the phenomenon (e.g.,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sibi</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vadere</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 se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vadere</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‘to go’, a fact that might be due to the equivalence between the accusative and dative forms of the reflexive pronoun, already found by the 4</a:t>
            </a:r>
            <a:r>
              <a:rPr lang="en-GB" sz="2000" baseline="30000" dirty="0">
                <a:effectLst/>
                <a:latin typeface="Times New Roman" panose="02020603050405020304" pitchFamily="18" charset="0"/>
                <a:ea typeface="ＭＳ 明朝" panose="02020609040205080304" pitchFamily="49" charset="-128"/>
                <a:cs typeface="Times New Roman" panose="02020603050405020304" pitchFamily="18" charset="0"/>
              </a:rPr>
              <a:t>th</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c. AD (Norberg 1943: 171-173).</a:t>
            </a:r>
            <a:endParaRPr lang="en-GB" sz="2000" dirty="0">
              <a:effectLst/>
              <a:latin typeface="Times New Roman" panose="02020603050405020304" pitchFamily="18" charset="0"/>
              <a:ea typeface="ＭＳ 明朝" panose="02020609040205080304" pitchFamily="49" charset="-128"/>
            </a:endParaRPr>
          </a:p>
        </p:txBody>
      </p:sp>
    </p:spTree>
    <p:extLst>
      <p:ext uri="{BB962C8B-B14F-4D97-AF65-F5344CB8AC3E}">
        <p14:creationId xmlns:p14="http://schemas.microsoft.com/office/powerpoint/2010/main" val="121358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8491DDC-EB1F-2742-9DE4-A15F294F4A33}"/>
              </a:ext>
            </a:extLst>
          </p:cNvPr>
          <p:cNvSpPr>
            <a:spLocks noGrp="1"/>
          </p:cNvSpPr>
          <p:nvPr>
            <p:ph type="sldNum" sz="quarter" idx="12"/>
          </p:nvPr>
        </p:nvSpPr>
        <p:spPr/>
        <p:txBody>
          <a:bodyPr/>
          <a:lstStyle/>
          <a:p>
            <a:fld id="{46322E45-FE70-47BE-ACBC-CC91D5BC503A}" type="slidenum">
              <a:rPr lang="en-GB" smtClean="0"/>
              <a:t>7</a:t>
            </a:fld>
            <a:endParaRPr lang="en-GB"/>
          </a:p>
        </p:txBody>
      </p:sp>
      <p:sp>
        <p:nvSpPr>
          <p:cNvPr id="3" name="CasellaDiTesto 2">
            <a:extLst>
              <a:ext uri="{FF2B5EF4-FFF2-40B4-BE49-F238E27FC236}">
                <a16:creationId xmlns:a16="http://schemas.microsoft.com/office/drawing/2014/main" id="{A5132387-1DDC-D143-87CE-1BA4E0CC09D8}"/>
              </a:ext>
            </a:extLst>
          </p:cNvPr>
          <p:cNvSpPr txBox="1"/>
          <p:nvPr/>
        </p:nvSpPr>
        <p:spPr>
          <a:xfrm>
            <a:off x="492660" y="358195"/>
            <a:ext cx="11206679" cy="6260688"/>
          </a:xfrm>
          <a:prstGeom prst="rect">
            <a:avLst/>
          </a:prstGeom>
          <a:noFill/>
        </p:spPr>
        <p:txBody>
          <a:bodyPr wrap="square" rtlCol="0">
            <a:spAutoFit/>
          </a:bodyPr>
          <a:lstStyle/>
          <a:p>
            <a:pPr marL="342900" lvl="0" indent="-342900" algn="just">
              <a:spcBef>
                <a:spcPts val="275"/>
              </a:spcBef>
              <a:spcAft>
                <a:spcPts val="0"/>
              </a:spcAft>
              <a:buFont typeface="Symbol" pitchFamily="2" charset="2"/>
              <a:buChar char=""/>
            </a:pP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By</a:t>
            </a:r>
            <a:r>
              <a:rPr lang="en-GB" sz="2000" spc="12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the</a:t>
            </a:r>
            <a:r>
              <a:rPr lang="en-GB" sz="2000" spc="7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eighth</a:t>
            </a:r>
            <a:r>
              <a:rPr lang="en-GB" sz="2000" spc="195" dirty="0">
                <a:effectLst/>
                <a:latin typeface="Times New Roman" panose="02020603050405020304" pitchFamily="18" charset="0"/>
                <a:ea typeface="ＭＳ 明朝" panose="02020609040205080304" pitchFamily="49" charset="-128"/>
                <a:cs typeface="Times New Roman" panose="02020603050405020304" pitchFamily="18" charset="0"/>
              </a:rPr>
              <a:t>-</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ninth</a:t>
            </a:r>
            <a:r>
              <a:rPr lang="en-GB" sz="2000" spc="3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century</a:t>
            </a:r>
            <a:r>
              <a:rPr lang="en-GB" sz="2000" spc="24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the</a:t>
            </a:r>
            <a:r>
              <a:rPr lang="en-GB" sz="2000" spc="6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two</a:t>
            </a:r>
            <a:r>
              <a:rPr lang="en-GB" sz="2000" spc="5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paths</a:t>
            </a:r>
            <a:r>
              <a:rPr lang="en-GB" sz="2000" spc="13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converge,</a:t>
            </a:r>
            <a:r>
              <a:rPr lang="en-GB" sz="2000" spc="19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and</a:t>
            </a:r>
            <a:r>
              <a:rPr lang="en-GB" sz="2000" spc="7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the</a:t>
            </a:r>
            <a:r>
              <a:rPr lang="en-GB" sz="2000" spc="11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distinction between</a:t>
            </a:r>
            <a:r>
              <a:rPr lang="en-GB" sz="2000" spc="16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the</a:t>
            </a:r>
            <a:r>
              <a:rPr lang="en-GB" sz="2000" spc="17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two</a:t>
            </a:r>
            <a:r>
              <a:rPr lang="en-GB" sz="2000" spc="14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sets</a:t>
            </a:r>
            <a:r>
              <a:rPr lang="en-GB" sz="2000" spc="13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of</a:t>
            </a:r>
            <a:r>
              <a:rPr lang="en-GB" sz="2000" spc="9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intransitives becomes</a:t>
            </a:r>
            <a:r>
              <a:rPr lang="en-GB" sz="2000" spc="14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formally</a:t>
            </a:r>
            <a:r>
              <a:rPr lang="en-GB" sz="2000" spc="23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neutralized,</a:t>
            </a:r>
            <a:r>
              <a:rPr lang="en-GB" sz="2000" spc="23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owing</a:t>
            </a:r>
            <a:r>
              <a:rPr lang="en-GB" sz="2000" spc="13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to the</a:t>
            </a:r>
            <a:r>
              <a:rPr lang="en-GB" sz="2000" spc="2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equivalence</a:t>
            </a:r>
            <a:r>
              <a:rPr lang="en-GB" sz="2000" spc="4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between</a:t>
            </a:r>
            <a:r>
              <a:rPr lang="en-GB" sz="2000" spc="11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the</a:t>
            </a:r>
            <a:r>
              <a:rPr lang="en-GB" sz="2000" spc="10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dative</a:t>
            </a:r>
            <a:r>
              <a:rPr lang="en-GB" sz="2000" spc="19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and accusative </a:t>
            </a:r>
            <a:r>
              <a:rPr lang="en-GB" sz="2000" spc="6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forms</a:t>
            </a:r>
            <a:r>
              <a:rPr lang="en-GB" sz="2000" spc="12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of</a:t>
            </a:r>
            <a:r>
              <a:rPr lang="en-GB" sz="2000" spc="9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the</a:t>
            </a:r>
            <a:r>
              <a:rPr lang="en-GB" sz="2000" spc="16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reflexive, whereby</a:t>
            </a:r>
            <a:r>
              <a:rPr lang="en-GB" sz="2000" spc="18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se</a:t>
            </a:r>
            <a:r>
              <a:rPr lang="en-GB" sz="2000" i="1" spc="12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comes </a:t>
            </a:r>
            <a:r>
              <a:rPr lang="en-GB" sz="2000" spc="6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to</a:t>
            </a:r>
            <a:r>
              <a:rPr lang="en-GB" sz="2000" spc="16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be</a:t>
            </a:r>
            <a:r>
              <a:rPr lang="en-GB" sz="2000" spc="15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used</a:t>
            </a:r>
            <a:r>
              <a:rPr lang="en-GB" sz="2000" spc="19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with</a:t>
            </a:r>
            <a:r>
              <a:rPr lang="en-GB" sz="2000" spc="23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err="1">
                <a:effectLst/>
                <a:latin typeface="Times New Roman" panose="02020603050405020304" pitchFamily="18" charset="0"/>
                <a:ea typeface="ＭＳ 明朝" panose="02020609040205080304" pitchFamily="49" charset="-128"/>
                <a:cs typeface="Times New Roman" panose="02020603050405020304" pitchFamily="18" charset="0"/>
              </a:rPr>
              <a:t>unaccusative</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verbs and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sibi</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with unergatives </a:t>
            </a:r>
            <a:r>
              <a:rPr lang="en-GB" sz="2000" spc="17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(see</a:t>
            </a:r>
            <a:r>
              <a:rPr lang="en-GB" sz="2000" spc="11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Norberg</a:t>
            </a:r>
            <a:r>
              <a:rPr lang="en-GB" sz="2000" spc="15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1943:171-172; </a:t>
            </a:r>
            <a:r>
              <a:rPr lang="en-GB" sz="2000" dirty="0" err="1">
                <a:effectLst/>
                <a:latin typeface="Times New Roman" panose="02020603050405020304" pitchFamily="18" charset="0"/>
                <a:ea typeface="ＭＳ 明朝" panose="02020609040205080304" pitchFamily="49" charset="-128"/>
                <a:cs typeface="Times New Roman" panose="02020603050405020304" pitchFamily="18" charset="0"/>
              </a:rPr>
              <a:t>Dahlén</a:t>
            </a:r>
            <a:r>
              <a:rPr lang="en-GB" sz="2000" spc="7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spc="70" dirty="0">
                <a:latin typeface="Times New Roman" panose="02020603050405020304" pitchFamily="18" charset="0"/>
                <a:ea typeface="ＭＳ 明朝" panose="02020609040205080304" pitchFamily="49" charset="-128"/>
                <a:cs typeface="Times New Roman" panose="02020603050405020304" pitchFamily="18" charset="0"/>
              </a:rPr>
              <a:t>1</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964, who</a:t>
            </a:r>
            <a:r>
              <a:rPr lang="en-GB" sz="2000" spc="3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discuss the</a:t>
            </a:r>
            <a:r>
              <a:rPr lang="en-GB" sz="2000" spc="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issue</a:t>
            </a:r>
            <a:r>
              <a:rPr lang="en-GB" sz="2000" spc="9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within</a:t>
            </a:r>
            <a:r>
              <a:rPr lang="en-GB" sz="2000" spc="-3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a</a:t>
            </a:r>
            <a:r>
              <a:rPr lang="en-GB" sz="2000" spc="1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traditional</a:t>
            </a:r>
            <a:r>
              <a:rPr lang="en-GB" sz="2000" spc="10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framework).</a:t>
            </a:r>
            <a:endParaRPr lang="it-IT" sz="2000" dirty="0">
              <a:effectLst/>
              <a:latin typeface="Times" pitchFamily="2" charset="0"/>
              <a:ea typeface="Times New Roman" panose="02020603050405020304" pitchFamily="18" charset="0"/>
              <a:cs typeface="Times New Roman" panose="02020603050405020304" pitchFamily="18" charset="0"/>
            </a:endParaRPr>
          </a:p>
          <a:p>
            <a:pPr marL="69215" algn="just">
              <a:spcBef>
                <a:spcPts val="275"/>
              </a:spcBef>
              <a:spcAft>
                <a:spcPts val="0"/>
              </a:spcAft>
            </a:pP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342900" marR="8890" lvl="0" indent="-342900">
              <a:spcAft>
                <a:spcPts val="0"/>
              </a:spcAft>
              <a:buFont typeface="Symbol" pitchFamily="2" charset="2"/>
              <a:buChar char=""/>
            </a:pP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This</a:t>
            </a:r>
            <a:r>
              <a:rPr lang="en-GB" sz="2000" spc="7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pattern</a:t>
            </a:r>
            <a:r>
              <a:rPr lang="en-GB" sz="2000" spc="12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of</a:t>
            </a:r>
            <a:r>
              <a:rPr lang="en-GB" sz="2000" spc="5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active</a:t>
            </a:r>
            <a:r>
              <a:rPr lang="en-GB" sz="2000" spc="-3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alignment</a:t>
            </a:r>
            <a:r>
              <a:rPr lang="en-GB" sz="2000" spc="8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continues,</a:t>
            </a:r>
            <a:r>
              <a:rPr lang="en-GB" sz="2000" spc="9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however,</a:t>
            </a:r>
            <a:r>
              <a:rPr lang="en-GB" sz="2000" spc="9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in</a:t>
            </a:r>
            <a:r>
              <a:rPr lang="en-GB" sz="2000" spc="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early</a:t>
            </a:r>
            <a:r>
              <a:rPr lang="en-GB" sz="2000" spc="2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Romance,</a:t>
            </a:r>
            <a:r>
              <a:rPr lang="en-GB" sz="2000" spc="10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and is</a:t>
            </a:r>
            <a:r>
              <a:rPr lang="en-GB" sz="2000" spc="24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still </a:t>
            </a:r>
            <a:r>
              <a:rPr lang="en-GB" sz="2000" spc="16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apparent  in </a:t>
            </a:r>
            <a:r>
              <a:rPr lang="en-GB" sz="2000" spc="3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the </a:t>
            </a:r>
            <a:r>
              <a:rPr lang="en-GB" sz="2000" spc="2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Romance </a:t>
            </a:r>
            <a:r>
              <a:rPr lang="en-GB" sz="2000" spc="23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languages,  though </a:t>
            </a:r>
            <a:r>
              <a:rPr lang="en-GB" sz="2000" spc="13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to </a:t>
            </a:r>
            <a:r>
              <a:rPr lang="en-GB" sz="2000" spc="15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a</a:t>
            </a:r>
            <a:r>
              <a:rPr lang="en-GB" sz="2000" spc="235"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different </a:t>
            </a:r>
            <a:r>
              <a:rPr lang="en-GB" sz="2000" spc="24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extent, as in Italian, where pleonastic </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se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only occurs with some inherently directed change of location verbs (</a:t>
            </a:r>
            <a:r>
              <a:rPr lang="en-GB" sz="2000" dirty="0" err="1">
                <a:effectLst/>
                <a:latin typeface="Times New Roman" panose="02020603050405020304" pitchFamily="18" charset="0"/>
                <a:ea typeface="ＭＳ 明朝" panose="02020609040205080304" pitchFamily="49" charset="-128"/>
                <a:cs typeface="Times New Roman" panose="02020603050405020304" pitchFamily="18" charset="0"/>
              </a:rPr>
              <a:t>eg.</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il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bottone</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se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n’è</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caduto</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latin typeface="Times New Roman" panose="02020603050405020304" pitchFamily="18" charset="0"/>
                <a:ea typeface="ＭＳ 明朝" panose="02020609040205080304" pitchFamily="49" charset="-128"/>
                <a:cs typeface="Times New Roman" panose="02020603050405020304" pitchFamily="18" charset="0"/>
              </a:rPr>
              <a:t>t</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he button has fallen down’</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il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ladro</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se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n’è</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scappato</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the</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thief has run away’), and some </a:t>
            </a:r>
            <a:r>
              <a:rPr lang="en-GB" sz="2000" dirty="0" err="1">
                <a:effectLst/>
                <a:latin typeface="Times New Roman" panose="02020603050405020304" pitchFamily="18" charset="0"/>
                <a:ea typeface="ＭＳ 明朝" panose="02020609040205080304" pitchFamily="49" charset="-128"/>
                <a:cs typeface="Times New Roman" panose="02020603050405020304" pitchFamily="18" charset="0"/>
              </a:rPr>
              <a:t>Molisan</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dialects, where </a:t>
            </a:r>
            <a:r>
              <a:rPr lang="en-GB" sz="2000" i="1" dirty="0">
                <a:effectLst/>
                <a:latin typeface="Times New Roman" panose="02020603050405020304" pitchFamily="18" charset="0"/>
                <a:ea typeface="ＭＳ 明朝" panose="02020609040205080304" pitchFamily="49" charset="-128"/>
                <a:cs typeface="Times New Roman" panose="02020603050405020304" pitchFamily="18" charset="0"/>
              </a:rPr>
              <a:t>se</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(&lt; Lat. </a:t>
            </a:r>
            <a:r>
              <a:rPr lang="en-GB" sz="2000" i="1" dirty="0" err="1">
                <a:effectLst/>
                <a:latin typeface="Times New Roman" panose="02020603050405020304" pitchFamily="18" charset="0"/>
                <a:ea typeface="ＭＳ 明朝" panose="02020609040205080304" pitchFamily="49" charset="-128"/>
                <a:cs typeface="Times New Roman" panose="02020603050405020304" pitchFamily="18" charset="0"/>
              </a:rPr>
              <a:t>sibi</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is a split intransitivity marker, occurring with </a:t>
            </a:r>
            <a:r>
              <a:rPr lang="en-GB" sz="2000" dirty="0" err="1">
                <a:effectLst/>
                <a:latin typeface="Times New Roman" panose="02020603050405020304" pitchFamily="18" charset="0"/>
                <a:ea typeface="ＭＳ 明朝" panose="02020609040205080304" pitchFamily="49" charset="-128"/>
                <a:cs typeface="Times New Roman" panose="02020603050405020304" pitchFamily="18" charset="0"/>
              </a:rPr>
              <a:t>unaccusative</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verbs only, i.e., only with S</a:t>
            </a:r>
            <a:r>
              <a:rPr lang="en-GB" sz="2000" baseline="-25000" dirty="0">
                <a:effectLst/>
                <a:latin typeface="Times New Roman" panose="02020603050405020304" pitchFamily="18" charset="0"/>
                <a:ea typeface="ＭＳ 明朝" panose="02020609040205080304" pitchFamily="49" charset="-128"/>
                <a:cs typeface="Times New Roman" panose="02020603050405020304" pitchFamily="18" charset="0"/>
              </a:rPr>
              <a:t>O</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 verbs (e.g., </a:t>
            </a:r>
            <a:r>
              <a:rPr lang="en-GB" sz="2000" i="1" dirty="0" err="1">
                <a:latin typeface="Times New Roman" panose="02020603050405020304" pitchFamily="18" charset="0"/>
                <a:ea typeface="ＭＳ 明朝" panose="02020609040205080304" pitchFamily="49" charset="-128"/>
                <a:cs typeface="Times New Roman" panose="02020603050405020304" pitchFamily="18" charset="0"/>
              </a:rPr>
              <a:t>s’è</a:t>
            </a:r>
            <a:r>
              <a:rPr lang="en-GB" sz="2000" i="1" dirty="0">
                <a:latin typeface="Times New Roman" panose="02020603050405020304" pitchFamily="18" charset="0"/>
                <a:ea typeface="ＭＳ 明朝" panose="02020609040205080304" pitchFamily="49" charset="-128"/>
                <a:cs typeface="Times New Roman" panose="02020603050405020304" pitchFamily="18" charset="0"/>
              </a:rPr>
              <a:t> </a:t>
            </a:r>
            <a:r>
              <a:rPr lang="en-GB" sz="2000" i="1" dirty="0" err="1">
                <a:latin typeface="Times New Roman" panose="02020603050405020304" pitchFamily="18" charset="0"/>
                <a:ea typeface="ＭＳ 明朝" panose="02020609040205080304" pitchFamily="49" charset="-128"/>
                <a:cs typeface="Times New Roman" panose="02020603050405020304" pitchFamily="18" charset="0"/>
              </a:rPr>
              <a:t>morto</a:t>
            </a:r>
            <a:r>
              <a:rPr lang="en-GB" sz="2000" i="1" dirty="0">
                <a:latin typeface="Times New Roman" panose="02020603050405020304" pitchFamily="18" charset="0"/>
                <a:ea typeface="ＭＳ 明朝" panose="02020609040205080304" pitchFamily="49" charset="-128"/>
                <a:cs typeface="Times New Roman" panose="02020603050405020304" pitchFamily="18" charset="0"/>
              </a:rPr>
              <a:t> il </a:t>
            </a:r>
            <a:r>
              <a:rPr lang="en-GB" sz="2000" i="1" dirty="0" err="1">
                <a:latin typeface="Times New Roman" panose="02020603050405020304" pitchFamily="18" charset="0"/>
                <a:ea typeface="ＭＳ 明朝" panose="02020609040205080304" pitchFamily="49" charset="-128"/>
                <a:cs typeface="Times New Roman" panose="02020603050405020304" pitchFamily="18" charset="0"/>
              </a:rPr>
              <a:t>calzolaio</a:t>
            </a:r>
            <a:r>
              <a:rPr lang="en-GB" sz="2000" i="1" dirty="0">
                <a:latin typeface="Times New Roman" panose="02020603050405020304" pitchFamily="18" charset="0"/>
                <a:ea typeface="ＭＳ 明朝" panose="02020609040205080304" pitchFamily="49" charset="-128"/>
                <a:cs typeface="Times New Roman" panose="02020603050405020304" pitchFamily="18" charset="0"/>
              </a:rPr>
              <a:t> </a:t>
            </a:r>
            <a:r>
              <a:rPr lang="en-GB" sz="2000" cap="small" dirty="0" err="1">
                <a:latin typeface="Times New Roman" panose="02020603050405020304" pitchFamily="18" charset="0"/>
                <a:ea typeface="ＭＳ 明朝" panose="02020609040205080304" pitchFamily="49" charset="-128"/>
                <a:cs typeface="Times New Roman" panose="02020603050405020304" pitchFamily="18" charset="0"/>
              </a:rPr>
              <a:t>rfl</a:t>
            </a:r>
            <a:r>
              <a:rPr lang="en-GB" sz="2000" i="1" cap="small" dirty="0">
                <a:latin typeface="Times New Roman" panose="02020603050405020304" pitchFamily="18" charset="0"/>
                <a:ea typeface="ＭＳ 明朝" panose="02020609040205080304" pitchFamily="49" charset="-128"/>
                <a:cs typeface="Times New Roman" panose="02020603050405020304" pitchFamily="18" charset="0"/>
              </a:rPr>
              <a:t> </a:t>
            </a:r>
            <a:r>
              <a:rPr lang="en-GB" sz="2000" dirty="0">
                <a:latin typeface="Times New Roman" panose="02020603050405020304" pitchFamily="18" charset="0"/>
                <a:ea typeface="ＭＳ 明朝" panose="02020609040205080304" pitchFamily="49" charset="-128"/>
                <a:cs typeface="Times New Roman" panose="02020603050405020304" pitchFamily="18" charset="0"/>
              </a:rPr>
              <a:t>is dead the shoe-repair ‘the shoe-repair died’) (</a:t>
            </a:r>
            <a:r>
              <a:rPr lang="en-GB" sz="2000" dirty="0" err="1">
                <a:latin typeface="Times New Roman" panose="02020603050405020304" pitchFamily="18" charset="0"/>
                <a:ea typeface="ＭＳ 明朝" panose="02020609040205080304" pitchFamily="49" charset="-128"/>
                <a:cs typeface="Times New Roman" panose="02020603050405020304" pitchFamily="18" charset="0"/>
              </a:rPr>
              <a:t>Cennamo</a:t>
            </a:r>
            <a:r>
              <a:rPr lang="en-GB" sz="2000" dirty="0">
                <a:latin typeface="Times New Roman" panose="02020603050405020304" pitchFamily="18" charset="0"/>
                <a:ea typeface="ＭＳ 明朝" panose="02020609040205080304" pitchFamily="49" charset="-128"/>
                <a:cs typeface="Times New Roman" panose="02020603050405020304" pitchFamily="18" charset="0"/>
              </a:rPr>
              <a:t> 1999: 141-142)</a:t>
            </a:r>
            <a:r>
              <a:rPr lang="en-GB" sz="2000" dirty="0">
                <a:effectLst/>
                <a:latin typeface="Times New Roman" panose="02020603050405020304" pitchFamily="18" charset="0"/>
                <a:ea typeface="ＭＳ 明朝" panose="02020609040205080304" pitchFamily="49" charset="-128"/>
                <a:cs typeface="Times New Roman" panose="02020603050405020304" pitchFamily="18" charset="0"/>
              </a:rPr>
              <a:t>.</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r>
              <a:rPr lang="en-GB" sz="2000" cap="small" dirty="0">
                <a:effectLst/>
                <a:latin typeface="Times New Roman" panose="02020603050405020304" pitchFamily="18" charset="0"/>
                <a:ea typeface="ＭＳ 明朝" panose="02020609040205080304" pitchFamily="49" charset="-128"/>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415925" marR="36830" indent="-342900" algn="just">
              <a:spcBef>
                <a:spcPts val="255"/>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It</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also</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worth</a:t>
            </a:r>
            <a:r>
              <a:rPr lang="en-US" sz="2000" spc="1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noticing</a:t>
            </a:r>
            <a:r>
              <a:rPr lang="en-US" sz="2000" spc="1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following</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Spanish</a:t>
            </a:r>
            <a:r>
              <a:rPr lang="en-US" sz="2000" spc="1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examples,</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where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occurren</a:t>
            </a:r>
            <a:r>
              <a:rPr lang="en-US" sz="2000" spc="-10" dirty="0">
                <a:effectLst/>
                <a:latin typeface="Times New Roman" panose="02020603050405020304" pitchFamily="18" charset="0"/>
                <a:ea typeface="Times New Roman" panose="02020603050405020304" pitchFamily="18" charset="0"/>
              </a:rPr>
              <a:t>c</a:t>
            </a:r>
            <a:r>
              <a:rPr lang="en-US" sz="2000" dirty="0">
                <a:effectLst/>
                <a:latin typeface="Times New Roman" panose="02020603050405020304" pitchFamily="18" charset="0"/>
                <a:ea typeface="Times New Roman" panose="02020603050405020304" pitchFamily="18" charset="0"/>
              </a:rPr>
              <a:t>e</a:t>
            </a:r>
            <a:r>
              <a:rPr lang="en-US" sz="2000" spc="1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vs non-occu</a:t>
            </a:r>
            <a:r>
              <a:rPr lang="en-US" sz="2000" spc="-10" dirty="0">
                <a:effectLst/>
                <a:latin typeface="Times New Roman" panose="02020603050405020304" pitchFamily="18" charset="0"/>
                <a:ea typeface="Times New Roman" panose="02020603050405020304" pitchFamily="18" charset="0"/>
              </a:rPr>
              <a:t>r</a:t>
            </a:r>
            <a:r>
              <a:rPr lang="en-US" sz="2000" dirty="0">
                <a:effectLst/>
                <a:latin typeface="Times New Roman" panose="02020603050405020304" pitchFamily="18" charset="0"/>
                <a:ea typeface="Times New Roman" panose="02020603050405020304" pitchFamily="18" charset="0"/>
              </a:rPr>
              <a:t>rence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reflexive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some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intransiti</a:t>
            </a:r>
            <a:r>
              <a:rPr lang="en-US" sz="2000" spc="-10" dirty="0">
                <a:effectLst/>
                <a:latin typeface="Times New Roman" panose="02020603050405020304" pitchFamily="18" charset="0"/>
                <a:ea typeface="Times New Roman" panose="02020603050405020304" pitchFamily="18" charset="0"/>
              </a:rPr>
              <a:t>v</a:t>
            </a:r>
            <a:r>
              <a:rPr lang="en-US" sz="2000" dirty="0">
                <a:effectLst/>
                <a:latin typeface="Times New Roman" panose="02020603050405020304" pitchFamily="18" charset="0"/>
                <a:ea typeface="Times New Roman" panose="02020603050405020304" pitchFamily="18" charset="0"/>
              </a:rPr>
              <a:t>e </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verbs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appears </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reflex</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original meaning of Latin </a:t>
            </a:r>
            <a:r>
              <a:rPr lang="en-US" sz="2000" i="1" dirty="0" err="1">
                <a:effectLst/>
                <a:latin typeface="Times New Roman" panose="02020603050405020304" pitchFamily="18" charset="0"/>
                <a:ea typeface="Times New Roman" panose="02020603050405020304" pitchFamily="18" charset="0"/>
              </a:rPr>
              <a:t>sib</a:t>
            </a:r>
            <a:r>
              <a:rPr lang="en-US" sz="2000" dirty="0" err="1">
                <a:effectLst/>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  (spontaneous manifestation of an eventuality) (</a:t>
            </a:r>
            <a:r>
              <a:rPr lang="en-US" sz="2000" dirty="0" err="1">
                <a:effectLst/>
                <a:latin typeface="Times New Roman" panose="02020603050405020304" pitchFamily="18" charset="0"/>
                <a:ea typeface="Times New Roman" panose="02020603050405020304" pitchFamily="18" charset="0"/>
              </a:rPr>
              <a:t>Cennamo</a:t>
            </a:r>
            <a:r>
              <a:rPr lang="en-US" sz="2000" dirty="0">
                <a:effectLst/>
                <a:latin typeface="Times New Roman" panose="02020603050405020304" pitchFamily="18" charset="0"/>
                <a:ea typeface="Times New Roman" panose="02020603050405020304" pitchFamily="18" charset="0"/>
              </a:rPr>
              <a:t> 1999: 140, note 9):</a:t>
            </a:r>
          </a:p>
          <a:p>
            <a:pPr marL="73025" marR="36830" algn="just">
              <a:lnSpc>
                <a:spcPts val="1600"/>
              </a:lnSpc>
              <a:spcBef>
                <a:spcPts val="255"/>
              </a:spcBef>
              <a:spcAft>
                <a:spcPts val="0"/>
              </a:spcAft>
            </a:pPr>
            <a:endParaRPr lang="it-IT" sz="2000" dirty="0">
              <a:effectLst/>
              <a:latin typeface="Times New Roman" panose="02020603050405020304" pitchFamily="18" charset="0"/>
              <a:ea typeface="Times New Roman" panose="02020603050405020304" pitchFamily="18" charset="0"/>
            </a:endParaRPr>
          </a:p>
          <a:p>
            <a:pPr marL="280035" marR="1221105">
              <a:spcBef>
                <a:spcPts val="5"/>
              </a:spcBef>
              <a:tabLst>
                <a:tab pos="2044700" algn="l"/>
              </a:tabLst>
            </a:pPr>
            <a:r>
              <a:rPr lang="en-US" sz="2000" i="1"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(1) a. </a:t>
            </a:r>
            <a:r>
              <a:rPr lang="en-US" sz="2000" i="1" dirty="0">
                <a:effectLst/>
                <a:latin typeface="Times New Roman" panose="02020603050405020304" pitchFamily="18" charset="0"/>
                <a:ea typeface="Times New Roman" panose="02020603050405020304" pitchFamily="18" charset="0"/>
              </a:rPr>
              <a:t>Juan</a:t>
            </a:r>
            <a:r>
              <a:rPr lang="en-US" sz="2000" i="1" spc="19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se</a:t>
            </a:r>
            <a:r>
              <a:rPr lang="en-US" sz="2000" i="1" spc="30"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muri</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ó</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(accidental </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death)</a:t>
            </a:r>
            <a:r>
              <a:rPr lang="en-US" sz="2000" spc="-40" dirty="0">
                <a:effectLst/>
                <a:latin typeface="Times New Roman" panose="02020603050405020304" pitchFamily="18" charset="0"/>
                <a:ea typeface="Times New Roman" panose="02020603050405020304" pitchFamily="18" charset="0"/>
              </a:rPr>
              <a:t> </a:t>
            </a:r>
            <a:r>
              <a:rPr lang="en-US" sz="2000" spc="-40" dirty="0">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vs b. *</a:t>
            </a:r>
            <a:r>
              <a:rPr lang="en-US" sz="2000" i="1" dirty="0">
                <a:effectLst/>
                <a:latin typeface="Times New Roman" panose="02020603050405020304" pitchFamily="18" charset="0"/>
                <a:ea typeface="Times New Roman" panose="02020603050405020304" pitchFamily="18" charset="0"/>
              </a:rPr>
              <a:t> Juan</a:t>
            </a:r>
            <a:r>
              <a:rPr lang="en-US" sz="2000" i="1" spc="190" dirty="0">
                <a:effectLst/>
                <a:latin typeface="Times New Roman" panose="02020603050405020304" pitchFamily="18" charset="0"/>
                <a:ea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rPr>
              <a:t>se</a:t>
            </a:r>
            <a:r>
              <a:rPr lang="en-US" sz="2000" i="1" spc="30"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muri</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ó</a:t>
            </a: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sz="2000" i="1" dirty="0" err="1">
                <a:effectLst/>
                <a:latin typeface="Times New Roman" panose="02020603050405020304" pitchFamily="18" charset="0"/>
                <a:ea typeface="Times New Roman" panose="02020603050405020304" pitchFamily="18" charset="0"/>
              </a:rPr>
              <a:t>asesinado</a:t>
            </a:r>
            <a:r>
              <a:rPr lang="en-US" sz="2000" i="1"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 </a:t>
            </a:r>
          </a:p>
          <a:p>
            <a:pPr marL="252730">
              <a:spcAft>
                <a:spcPts val="0"/>
              </a:spcAft>
              <a:tabLst>
                <a:tab pos="2044700" algn="l"/>
              </a:tabLst>
            </a:pPr>
            <a:r>
              <a:rPr lang="it-IT" sz="2000" dirty="0">
                <a:effectLst/>
                <a:latin typeface="Times New Roman" panose="02020603050405020304" pitchFamily="18" charset="0"/>
                <a:ea typeface="Times New Roman" panose="02020603050405020304" pitchFamily="18" charset="0"/>
              </a:rPr>
              <a:t>               ‘John </a:t>
            </a:r>
            <a:r>
              <a:rPr lang="it-IT" sz="2000" dirty="0" err="1">
                <a:latin typeface="Times New Roman" panose="02020603050405020304" pitchFamily="18" charset="0"/>
                <a:ea typeface="Times New Roman" panose="02020603050405020304" pitchFamily="18" charset="0"/>
              </a:rPr>
              <a:t>died</a:t>
            </a:r>
            <a:r>
              <a:rPr lang="it-IT" sz="2000" dirty="0">
                <a:latin typeface="Times New Roman" panose="02020603050405020304" pitchFamily="18" charset="0"/>
                <a:ea typeface="Times New Roman" panose="02020603050405020304" pitchFamily="18" charset="0"/>
              </a:rPr>
              <a:t>’</a:t>
            </a:r>
            <a:endParaRPr lang="it-IT" sz="2000" dirty="0">
              <a:effectLst/>
              <a:latin typeface="Times New Roman" panose="02020603050405020304" pitchFamily="18" charset="0"/>
              <a:ea typeface="Times New Roman" panose="02020603050405020304" pitchFamily="18" charset="0"/>
            </a:endParaRPr>
          </a:p>
          <a:p>
            <a:pPr marL="252730">
              <a:spcAft>
                <a:spcPts val="0"/>
              </a:spcAft>
              <a:tabLst>
                <a:tab pos="2044700" algn="l"/>
              </a:tabLst>
            </a:pPr>
            <a:r>
              <a:rPr lang="en-US" sz="2000" dirty="0">
                <a:effectLst/>
                <a:latin typeface="Times New Roman" panose="02020603050405020304" pitchFamily="18" charset="0"/>
                <a:ea typeface="Times New Roman" panose="02020603050405020304" pitchFamily="18" charset="0"/>
              </a:rPr>
              <a:t>           c.</a:t>
            </a:r>
            <a:r>
              <a:rPr lang="en-US" sz="2000" i="1" dirty="0">
                <a:effectLst/>
                <a:latin typeface="Times New Roman" panose="02020603050405020304" pitchFamily="18" charset="0"/>
                <a:ea typeface="Times New Roman" panose="02020603050405020304" pitchFamily="18" charset="0"/>
              </a:rPr>
              <a:t> Juan</a:t>
            </a:r>
            <a:r>
              <a:rPr lang="en-US" sz="2000" i="1" spc="30"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rPr>
              <a:t>muri</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ó</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2000" i="1" dirty="0" err="1">
                <a:effectLst/>
                <a:latin typeface="Times New Roman" panose="02020603050405020304" pitchFamily="18" charset="0"/>
                <a:ea typeface="Times New Roman" panose="02020603050405020304" pitchFamily="18" charset="0"/>
              </a:rPr>
              <a:t>asesinado</a:t>
            </a:r>
            <a:endParaRPr lang="it-IT" sz="2000" dirty="0">
              <a:effectLst/>
              <a:latin typeface="Times New Roman" panose="02020603050405020304" pitchFamily="18" charset="0"/>
              <a:ea typeface="Times New Roman" panose="02020603050405020304" pitchFamily="18" charset="0"/>
            </a:endParaRPr>
          </a:p>
          <a:p>
            <a:pPr marL="252730">
              <a:spcAft>
                <a:spcPts val="0"/>
              </a:spcAft>
              <a:tabLst>
                <a:tab pos="2044700" algn="l"/>
              </a:tabLst>
            </a:pPr>
            <a:r>
              <a:rPr lang="it-IT" sz="2000" dirty="0">
                <a:effectLst/>
                <a:latin typeface="Times New Roman" panose="02020603050405020304" pitchFamily="18" charset="0"/>
                <a:ea typeface="Times New Roman" panose="02020603050405020304" pitchFamily="18" charset="0"/>
              </a:rPr>
              <a:t>               'John </a:t>
            </a:r>
            <a:r>
              <a:rPr lang="it-IT" sz="2000" spc="55" dirty="0">
                <a:effectLst/>
                <a:latin typeface="Times New Roman" panose="02020603050405020304" pitchFamily="18" charset="0"/>
                <a:ea typeface="Times New Roman" panose="02020603050405020304" pitchFamily="18" charset="0"/>
              </a:rPr>
              <a:t> </a:t>
            </a:r>
            <a:r>
              <a:rPr lang="it-IT" sz="2000" dirty="0" err="1">
                <a:effectLst/>
                <a:latin typeface="Times New Roman" panose="02020603050405020304" pitchFamily="18" charset="0"/>
                <a:ea typeface="Times New Roman" panose="02020603050405020304" pitchFamily="18" charset="0"/>
              </a:rPr>
              <a:t>was</a:t>
            </a:r>
            <a:r>
              <a:rPr lang="it-IT" sz="2000" spc="70" dirty="0">
                <a:effectLst/>
                <a:latin typeface="Times New Roman" panose="02020603050405020304" pitchFamily="18" charset="0"/>
                <a:ea typeface="Times New Roman" panose="02020603050405020304" pitchFamily="18" charset="0"/>
              </a:rPr>
              <a:t> </a:t>
            </a:r>
            <a:r>
              <a:rPr lang="it-IT" sz="2000" dirty="0" err="1">
                <a:effectLst/>
                <a:latin typeface="Times New Roman" panose="02020603050405020304" pitchFamily="18" charset="0"/>
                <a:ea typeface="Times New Roman" panose="02020603050405020304" pitchFamily="18" charset="0"/>
              </a:rPr>
              <a:t>murdered</a:t>
            </a:r>
            <a:r>
              <a:rPr lang="it-IT" sz="2000" dirty="0">
                <a:effectLst/>
                <a:latin typeface="Times New Roman" panose="02020603050405020304" pitchFamily="18" charset="0"/>
                <a:ea typeface="Times New Roman" panose="02020603050405020304" pitchFamily="18" charset="0"/>
              </a:rPr>
              <a:t>’ (</a:t>
            </a:r>
            <a:r>
              <a:rPr lang="it-IT" sz="2000" dirty="0" err="1">
                <a:effectLst/>
                <a:latin typeface="Times New Roman" panose="02020603050405020304" pitchFamily="18" charset="0"/>
                <a:ea typeface="Times New Roman" panose="02020603050405020304" pitchFamily="18" charset="0"/>
              </a:rPr>
              <a:t>lit</a:t>
            </a:r>
            <a:r>
              <a:rPr lang="it-IT" sz="2000" dirty="0">
                <a:effectLst/>
                <a:latin typeface="Times New Roman" panose="02020603050405020304" pitchFamily="18" charset="0"/>
                <a:ea typeface="Times New Roman" panose="02020603050405020304" pitchFamily="18" charset="0"/>
              </a:rPr>
              <a:t>. </a:t>
            </a:r>
            <a:r>
              <a:rPr lang="it-IT" sz="2000" dirty="0" err="1">
                <a:effectLst/>
                <a:latin typeface="Times New Roman" panose="02020603050405020304" pitchFamily="18" charset="0"/>
                <a:ea typeface="Times New Roman" panose="02020603050405020304" pitchFamily="18" charset="0"/>
              </a:rPr>
              <a:t>died</a:t>
            </a:r>
            <a:r>
              <a:rPr lang="it-IT" sz="2000" dirty="0">
                <a:effectLst/>
                <a:latin typeface="Times New Roman" panose="02020603050405020304" pitchFamily="18" charset="0"/>
                <a:ea typeface="Times New Roman" panose="02020603050405020304" pitchFamily="18" charset="0"/>
              </a:rPr>
              <a:t> </a:t>
            </a:r>
            <a:r>
              <a:rPr lang="it-IT" sz="2000" dirty="0" err="1">
                <a:effectLst/>
                <a:latin typeface="Times New Roman" panose="02020603050405020304" pitchFamily="18" charset="0"/>
                <a:ea typeface="Times New Roman" panose="02020603050405020304" pitchFamily="18" charset="0"/>
              </a:rPr>
              <a:t>murdered</a:t>
            </a:r>
            <a:r>
              <a:rPr lang="it-IT" sz="20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61614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6519382-000C-0444-AC92-6B8F40E38B13}"/>
              </a:ext>
            </a:extLst>
          </p:cNvPr>
          <p:cNvSpPr>
            <a:spLocks noGrp="1"/>
          </p:cNvSpPr>
          <p:nvPr>
            <p:ph type="sldNum" sz="quarter" idx="12"/>
          </p:nvPr>
        </p:nvSpPr>
        <p:spPr/>
        <p:txBody>
          <a:bodyPr/>
          <a:lstStyle/>
          <a:p>
            <a:fld id="{46322E45-FE70-47BE-ACBC-CC91D5BC503A}" type="slidenum">
              <a:rPr lang="en-GB" smtClean="0"/>
              <a:t>8</a:t>
            </a:fld>
            <a:endParaRPr lang="en-GB"/>
          </a:p>
        </p:txBody>
      </p:sp>
      <p:sp>
        <p:nvSpPr>
          <p:cNvPr id="3" name="CasellaDiTesto 2">
            <a:extLst>
              <a:ext uri="{FF2B5EF4-FFF2-40B4-BE49-F238E27FC236}">
                <a16:creationId xmlns:a16="http://schemas.microsoft.com/office/drawing/2014/main" id="{472497B1-A36D-6F44-9BAB-B3E3A0FB5FA1}"/>
              </a:ext>
            </a:extLst>
          </p:cNvPr>
          <p:cNvSpPr txBox="1"/>
          <p:nvPr/>
        </p:nvSpPr>
        <p:spPr>
          <a:xfrm>
            <a:off x="838200" y="473611"/>
            <a:ext cx="10618851" cy="6247864"/>
          </a:xfrm>
          <a:prstGeom prst="rect">
            <a:avLst/>
          </a:prstGeom>
          <a:noFill/>
        </p:spPr>
        <p:txBody>
          <a:bodyPr wrap="square" rtlCol="0">
            <a:spAutoFit/>
          </a:bodyPr>
          <a:lstStyle/>
          <a:p>
            <a:pPr lvl="0" algn="just">
              <a:spcAft>
                <a:spcPts val="0"/>
              </a:spcAft>
              <a:tabLst>
                <a:tab pos="533400"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3.  </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(A</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spects) of the restructuring of the voice system in Late Latin:</a:t>
            </a:r>
            <a:endParaRPr lang="it-IT" sz="2000" dirty="0">
              <a:effectLst/>
              <a:latin typeface="Times" pitchFamily="2" charset="0"/>
              <a:ea typeface="Times New Roman" panose="02020603050405020304" pitchFamily="18" charset="0"/>
              <a:cs typeface="Times New Roman" panose="02020603050405020304" pitchFamily="18" charset="0"/>
            </a:endParaRPr>
          </a:p>
          <a:p>
            <a:pPr marL="228600" algn="just">
              <a:spcAft>
                <a:spcPts val="0"/>
              </a:spcAft>
            </a:pP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sz="2000" i="1" u="sng" dirty="0">
                <a:effectLst/>
                <a:latin typeface="Times New Roman" panose="02020603050405020304" pitchFamily="18" charset="0"/>
                <a:ea typeface="Times New Roman" panose="02020603050405020304" pitchFamily="18" charset="0"/>
                <a:cs typeface="Times New Roman" panose="02020603050405020304" pitchFamily="18" charset="0"/>
              </a:rPr>
              <a:t> Passive in active function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(i.e.,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Deponentization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Flobert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1975):</a:t>
            </a:r>
            <a:endParaRPr lang="it-IT" sz="2000" dirty="0">
              <a:effectLst/>
              <a:latin typeface="Times" pitchFamily="2" charset="0"/>
              <a:ea typeface="Times New Roman" panose="02020603050405020304" pitchFamily="18" charset="0"/>
              <a:cs typeface="Times New Roman" panose="02020603050405020304" pitchFamily="18" charset="0"/>
            </a:endParaRPr>
          </a:p>
          <a:p>
            <a:pPr marL="368300" algn="just">
              <a:lnSpc>
                <a:spcPts val="1820"/>
              </a:lnSpc>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 a.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si</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quislibet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eam</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coercebatur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Chron.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Salern</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65; Norberg 1943: 155)</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If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somebody.NOM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she.ACC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restrain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.IMPF.IND.MPASS.3SG</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‘If somebody restrained her’</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b.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Provinciam</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lues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debellata</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est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(Greg. Tur. H.F. 8,39; Bonnet 1890: 411)</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tabLst>
                <a:tab pos="18034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province.</a:t>
            </a:r>
            <a:r>
              <a:rPr lang="en-US" sz="2000" cap="small" dirty="0" err="1">
                <a:effectLst/>
                <a:latin typeface="Times New Roman" panose="02020603050405020304" pitchFamily="18" charset="0"/>
                <a:ea typeface="Times New Roman" panose="02020603050405020304" pitchFamily="18" charset="0"/>
                <a:cs typeface="Times New Roman" panose="02020603050405020304" pitchFamily="18" charset="0"/>
              </a:rPr>
              <a:t>acc</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plague.</a:t>
            </a:r>
            <a:r>
              <a:rPr lang="en-US" sz="2000" cap="small" dirty="0" err="1">
                <a:effectLst/>
                <a:latin typeface="Times New Roman" panose="02020603050405020304" pitchFamily="18" charset="0"/>
                <a:ea typeface="Times New Roman" panose="02020603050405020304" pitchFamily="18" charset="0"/>
                <a:cs typeface="Times New Roman" panose="02020603050405020304" pitchFamily="18" charset="0"/>
              </a:rPr>
              <a:t>f</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win.</a:t>
            </a:r>
            <a:r>
              <a:rPr lang="en-US" sz="2000" cap="small" dirty="0" err="1">
                <a:effectLst/>
                <a:latin typeface="Times New Roman" panose="02020603050405020304" pitchFamily="18" charset="0"/>
                <a:ea typeface="Times New Roman" panose="02020603050405020304" pitchFamily="18" charset="0"/>
                <a:cs typeface="Times New Roman" panose="02020603050405020304" pitchFamily="18" charset="0"/>
              </a:rPr>
              <a:t>pp.f.nom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be.</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pres.ind.3sg</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tabLst>
                <a:tab pos="18034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plague conquered the province (lit. is conquered the province’</a:t>
            </a:r>
            <a:endParaRPr lang="it-IT" sz="2000" dirty="0">
              <a:effectLst/>
              <a:latin typeface="Times" pitchFamily="2" charset="0"/>
              <a:ea typeface="Times New Roman" panose="02020603050405020304" pitchFamily="18" charset="0"/>
              <a:cs typeface="Times New Roman" panose="02020603050405020304" pitchFamily="18" charset="0"/>
            </a:endParaRPr>
          </a:p>
          <a:p>
            <a:pPr algn="just">
              <a:spcAft>
                <a:spcPts val="0"/>
              </a:spcAft>
              <a:tabLst>
                <a:tab pos="18034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sz="20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u="sng" dirty="0">
                <a:effectLst/>
                <a:latin typeface="Times New Roman" panose="02020603050405020304" pitchFamily="18" charset="0"/>
                <a:ea typeface="Times New Roman" panose="02020603050405020304" pitchFamily="18" charset="0"/>
                <a:cs typeface="Times New Roman" panose="02020603050405020304" pitchFamily="18" charset="0"/>
              </a:rPr>
              <a:t>Active in passive function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368300" algn="just">
              <a:lnSpc>
                <a:spcPts val="1820"/>
              </a:lnSpc>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marL="99060">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(3)  a</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item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si</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rota</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vexaverit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(sc.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equus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Pelag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233;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Feltenius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1997: 137)</a:t>
            </a:r>
            <a:endParaRPr lang="it-IT" sz="2000" dirty="0">
              <a:effectLst/>
              <a:latin typeface="Times" pitchFamily="2" charset="0"/>
              <a:ea typeface="Times New Roman" panose="02020603050405020304" pitchFamily="18" charset="0"/>
              <a:cs typeface="Times New Roman" panose="02020603050405020304" pitchFamily="18" charset="0"/>
            </a:endParaRPr>
          </a:p>
          <a:p>
            <a:pPr marL="99060">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then if by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wheel.</a:t>
            </a:r>
            <a:r>
              <a:rPr lang="en-US" sz="2000" cap="all" dirty="0" err="1">
                <a:effectLst/>
                <a:latin typeface="Times New Roman" panose="02020603050405020304" pitchFamily="18" charset="0"/>
                <a:ea typeface="Times New Roman" panose="02020603050405020304" pitchFamily="18" charset="0"/>
                <a:cs typeface="Times New Roman" panose="02020603050405020304" pitchFamily="18" charset="0"/>
              </a:rPr>
              <a:t>abl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trouble.</a:t>
            </a:r>
            <a:r>
              <a:rPr lang="en-US" sz="2000" cap="all" dirty="0">
                <a:effectLst/>
                <a:latin typeface="Times New Roman" panose="02020603050405020304" pitchFamily="18" charset="0"/>
                <a:ea typeface="Times New Roman" panose="02020603050405020304" pitchFamily="18" charset="0"/>
                <a:cs typeface="Times New Roman" panose="02020603050405020304" pitchFamily="18" charset="0"/>
              </a:rPr>
              <a:t>prf.fut.3sg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(horse)</a:t>
            </a:r>
            <a:endParaRPr lang="it-IT" sz="2000" dirty="0">
              <a:effectLst/>
              <a:latin typeface="Times" pitchFamily="2" charset="0"/>
              <a:ea typeface="Times New Roman" panose="02020603050405020304" pitchFamily="18" charset="0"/>
              <a:cs typeface="Times New Roman" panose="02020603050405020304" pitchFamily="18" charset="0"/>
            </a:endParaRPr>
          </a:p>
          <a:p>
            <a:pPr marL="99060">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‘Then if it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sc.the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horse) will be troubled by the wheel’</a:t>
            </a:r>
            <a:endParaRPr lang="it-IT" sz="2000" dirty="0">
              <a:effectLst/>
              <a:latin typeface="Times" pitchFamily="2" charset="0"/>
              <a:ea typeface="Times New Roman" panose="02020603050405020304" pitchFamily="18" charset="0"/>
              <a:cs typeface="Times New Roman" panose="02020603050405020304" pitchFamily="18" charset="0"/>
            </a:endParaRPr>
          </a:p>
          <a:p>
            <a:pPr>
              <a:spcAft>
                <a:spcPts val="0"/>
              </a:spcAft>
            </a:pPr>
            <a:r>
              <a:rPr lang="fr-FR" sz="2000" dirty="0">
                <a:effectLst/>
                <a:latin typeface="Times New Roman" panose="02020603050405020304" pitchFamily="18" charset="0"/>
                <a:ea typeface="Times New Roman" panose="02020603050405020304" pitchFamily="18" charset="0"/>
                <a:cs typeface="Times New Roman" panose="02020603050405020304" pitchFamily="18" charset="0"/>
              </a:rPr>
              <a:t>                  b. </a:t>
            </a:r>
            <a:r>
              <a:rPr lang="it-IT" sz="2000" dirty="0">
                <a:solidFill>
                  <a:srgbClr val="4D5156"/>
                </a:solidFill>
                <a:effectLst/>
                <a:latin typeface="Arial" panose="020B0604020202020204" pitchFamily="34" charset="0"/>
                <a:ea typeface="Times New Roman" panose="02020603050405020304" pitchFamily="18" charset="0"/>
                <a:cs typeface="Times New Roman" panose="02020603050405020304" pitchFamily="18" charset="0"/>
              </a:rPr>
              <a:t>... </a:t>
            </a:r>
            <a:r>
              <a:rPr lang="it-IT" sz="2000" b="1" i="1"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petens</a:t>
            </a:r>
            <a:r>
              <a:rPr lang="it-IT" sz="2000" i="1" dirty="0">
                <a:solidFill>
                  <a:srgbClr val="4D5156"/>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it-IT" sz="2000" b="1" i="1"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ut per </a:t>
            </a:r>
            <a:r>
              <a:rPr lang="it-IT" sz="2000" b="1" i="1"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eius</a:t>
            </a:r>
            <a:r>
              <a:rPr lang="it-IT" sz="2000" b="1" i="1"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000" b="1" i="1"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adiutorium</a:t>
            </a:r>
            <a:r>
              <a:rPr lang="it-IT" sz="2000" i="1" dirty="0">
                <a:solidFill>
                  <a:srgbClr val="4D5156"/>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it-IT" sz="2000" b="1" i="1"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liberaret</a:t>
            </a: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it-IT" sz="2000"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liberaretur</a:t>
            </a: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pitchFamily="2" charset="0"/>
              <a:ea typeface="Times New Roman" panose="02020603050405020304" pitchFamily="18" charset="0"/>
              <a:cs typeface="Times New Roman" panose="02020603050405020304" pitchFamily="18" charset="0"/>
            </a:endParaRPr>
          </a:p>
          <a:p>
            <a:pPr>
              <a:spcAft>
                <a:spcPts val="0"/>
              </a:spcAft>
            </a:pP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ask.</a:t>
            </a:r>
            <a:r>
              <a:rPr lang="it-IT" sz="2000" cap="all"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pres.pp</a:t>
            </a: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he.</a:t>
            </a:r>
            <a:r>
              <a:rPr lang="it-IT" sz="2000" cap="all"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gen</a:t>
            </a: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help set.free.</a:t>
            </a:r>
            <a:r>
              <a:rPr lang="it-IT" sz="2000" cap="all"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impf.sbjv.3sg</a:t>
            </a:r>
            <a:endParaRPr lang="it-IT" sz="2000" dirty="0">
              <a:effectLst/>
              <a:latin typeface="Times" pitchFamily="2" charset="0"/>
              <a:ea typeface="Times New Roman" panose="02020603050405020304" pitchFamily="18" charset="0"/>
              <a:cs typeface="Times New Roman" panose="02020603050405020304" pitchFamily="18" charset="0"/>
            </a:endParaRPr>
          </a:p>
          <a:p>
            <a:pPr>
              <a:spcAft>
                <a:spcPts val="0"/>
              </a:spcAft>
            </a:pPr>
            <a:r>
              <a:rPr lang="it-IT" sz="2000" cap="all"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Asking</a:t>
            </a: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to be set free with </a:t>
            </a:r>
            <a:r>
              <a:rPr lang="it-IT" sz="2000"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his</a:t>
            </a: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help’</a:t>
            </a:r>
            <a:endParaRPr lang="it-IT" sz="2000" dirty="0">
              <a:effectLst/>
              <a:latin typeface="Times" pitchFamily="2" charset="0"/>
              <a:ea typeface="Times New Roman" panose="02020603050405020304" pitchFamily="18" charset="0"/>
              <a:cs typeface="Times New Roman" panose="02020603050405020304" pitchFamily="18" charset="0"/>
            </a:endParaRPr>
          </a:p>
          <a:p>
            <a:pPr>
              <a:spcAft>
                <a:spcPts val="0"/>
              </a:spcAft>
            </a:pP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Chron</a:t>
            </a: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Fredg</a:t>
            </a: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000" dirty="0" err="1">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IVc</a:t>
            </a:r>
            <a:r>
              <a:rPr lang="it-IT" sz="2000" dirty="0">
                <a:solidFill>
                  <a:srgbClr val="5F6368"/>
                </a:solidFill>
                <a:effectLst/>
                <a:latin typeface="Times New Roman" panose="02020603050405020304" pitchFamily="18" charset="0"/>
                <a:ea typeface="Times New Roman" panose="02020603050405020304" pitchFamily="18" charset="0"/>
                <a:cs typeface="Times New Roman" panose="02020603050405020304" pitchFamily="18" charset="0"/>
              </a:rPr>
              <a:t>, 183, 17)</a:t>
            </a:r>
            <a:endParaRPr lang="it-IT" sz="2000" dirty="0">
              <a:effectLst/>
              <a:latin typeface="Time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44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3315436D-2597-344E-A8D8-94AD9460037A}"/>
              </a:ext>
            </a:extLst>
          </p:cNvPr>
          <p:cNvSpPr>
            <a:spLocks noGrp="1"/>
          </p:cNvSpPr>
          <p:nvPr>
            <p:ph type="sldNum" sz="quarter" idx="12"/>
          </p:nvPr>
        </p:nvSpPr>
        <p:spPr/>
        <p:txBody>
          <a:bodyPr/>
          <a:lstStyle/>
          <a:p>
            <a:fld id="{46322E45-FE70-47BE-ACBC-CC91D5BC503A}" type="slidenum">
              <a:rPr lang="en-GB" smtClean="0"/>
              <a:t>9</a:t>
            </a:fld>
            <a:endParaRPr lang="en-GB"/>
          </a:p>
        </p:txBody>
      </p:sp>
      <p:sp>
        <p:nvSpPr>
          <p:cNvPr id="3" name="CasellaDiTesto 2">
            <a:extLst>
              <a:ext uri="{FF2B5EF4-FFF2-40B4-BE49-F238E27FC236}">
                <a16:creationId xmlns:a16="http://schemas.microsoft.com/office/drawing/2014/main" id="{87927DE7-3272-CA4F-81F3-64E320ED2035}"/>
              </a:ext>
            </a:extLst>
          </p:cNvPr>
          <p:cNvSpPr txBox="1"/>
          <p:nvPr/>
        </p:nvSpPr>
        <p:spPr>
          <a:xfrm>
            <a:off x="511629" y="754817"/>
            <a:ext cx="10972800" cy="5324535"/>
          </a:xfrm>
          <a:prstGeom prst="rect">
            <a:avLst/>
          </a:prstGeom>
          <a:noFill/>
        </p:spPr>
        <p:txBody>
          <a:bodyPr wrap="square" rtlCol="0">
            <a:spAutoFit/>
          </a:bodyPr>
          <a:lstStyle/>
          <a:p>
            <a:pPr marL="342900" lvl="0" indent="-342900" algn="just">
              <a:spcAft>
                <a:spcPts val="0"/>
              </a:spcAft>
              <a:buFont typeface="Symbol" pitchFamily="2" charset="2"/>
              <a:buChar char=""/>
              <a:tabLst>
                <a:tab pos="318770" algn="l"/>
                <a:tab pos="38862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Functional equivalence among voice forms — passive in active function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debellata</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est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88620"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‘conquered’ (lit. ‘is conquered’)</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active in passive function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liberaret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liberaretur</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60020" algn="just">
              <a:spcAft>
                <a:spcPts val="0"/>
              </a:spcAft>
            </a:pP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 set free’) (both in the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infectum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in the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perfectum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violation of the canonical </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60020" algn="just">
              <a:spcAft>
                <a:spcPts val="0"/>
              </a:spcAft>
            </a:pP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rules assigning grammatical functions to the arguments of the verb/predicate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(so-called </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60020" algn="just">
              <a:spcAft>
                <a:spcPts val="0"/>
              </a:spcAft>
            </a:pP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‘linking rules’).</a:t>
            </a:r>
          </a:p>
          <a:p>
            <a:pPr marL="160020" algn="just">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As long as case-marking operated on a nominative-accusative basis (e.g.,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si</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quislibet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cap="small" dirty="0">
                <a:latin typeface="Times New Roman" panose="02020603050405020304" pitchFamily="18" charset="0"/>
                <a:ea typeface="Times New Roman" panose="02020603050405020304" pitchFamily="18" charset="0"/>
                <a:cs typeface="Times New Roman" panose="02020603050405020304" pitchFamily="18" charset="0"/>
              </a:rPr>
              <a:t>nom</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cs typeface="Times New Roman" panose="02020603050405020304" pitchFamily="18" charset="0"/>
              </a:rPr>
              <a:t>eam</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latin typeface="Times New Roman" panose="02020603050405020304" pitchFamily="18" charset="0"/>
                <a:ea typeface="Times New Roman" panose="02020603050405020304" pitchFamily="18" charset="0"/>
                <a:cs typeface="Times New Roman" panose="02020603050405020304" pitchFamily="18" charset="0"/>
              </a:rPr>
              <a:t>acc</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ea typeface="Times New Roman" panose="02020603050405020304" pitchFamily="18" charset="0"/>
                <a:cs typeface="Times New Roman" panose="02020603050405020304" pitchFamily="18" charset="0"/>
              </a:rPr>
              <a:t>coercebatur</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latin typeface="Times New Roman" panose="02020603050405020304" pitchFamily="18" charset="0"/>
                <a:ea typeface="Times New Roman" panose="02020603050405020304" pitchFamily="18" charset="0"/>
                <a:cs typeface="Times New Roman" panose="02020603050405020304" pitchFamily="18" charset="0"/>
              </a:rPr>
              <a:t>pass</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‘if somebody restrained her’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verbal arguments could still be identified and differentiated, despite the functional opacity of voice forms (with the passive no longer consistently signaling an O/S</a:t>
            </a:r>
            <a:r>
              <a:rPr lang="en-US"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O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argument in subject function, and the active no longer unequivocally indicating an A argument in subject function).</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99110" algn="just">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02920" indent="-342900" algn="just">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Once case-marking (and at some point agreement) may pattern on an active/neutral basis, as witnessed by accusative subjects with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unaccusative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/transitive structures, it is difficult to assign a grammatical function to the arguments of verbs and to detect their A/O/S</a:t>
            </a:r>
            <a:r>
              <a:rPr lang="en-US"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status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Cennamo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2016: 969): the ambiguity of voice forms in the passive (e.g.,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amor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 am loved’=</a:t>
            </a:r>
            <a:r>
              <a:rPr lang="it-IT" sz="2000" dirty="0">
                <a:effectLst/>
                <a:latin typeface="Times New Roman" panose="02020603050405020304" pitchFamily="18" charset="0"/>
                <a:cs typeface="Times New Roman" panose="02020603050405020304" pitchFamily="18" charset="0"/>
              </a:rPr>
              <a:t>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amo</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 love‘,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amatus</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sum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 was loved/I have been loved = </a:t>
            </a:r>
            <a:r>
              <a:rPr lang="en-US" sz="2000" i="1" dirty="0" err="1">
                <a:effectLst/>
                <a:latin typeface="Times New Roman" panose="02020603050405020304" pitchFamily="18" charset="0"/>
                <a:ea typeface="Times New Roman" panose="02020603050405020304" pitchFamily="18" charset="0"/>
                <a:cs typeface="Times New Roman" panose="02020603050405020304" pitchFamily="18" charset="0"/>
              </a:rPr>
              <a:t>amavi</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 loved/have loved’) comes to affect argument structure.</a:t>
            </a:r>
            <a:r>
              <a:rPr lang="en-US" sz="2000"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406230252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just">
          <a:spcAft>
            <a:spcPts val="0"/>
          </a:spcAft>
          <a:defRPr sz="2000" dirty="0" smtClean="0">
            <a:effectLst/>
            <a:latin typeface="Times New Roman" panose="02020603050405020304" pitchFamily="18" charset="0"/>
            <a:ea typeface="MS Mincho" panose="02020609040205080304" pitchFamily="49"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1174F9DAA68943A4F64D1C7FA5190F" ma:contentTypeVersion="15" ma:contentTypeDescription="Create a new document." ma:contentTypeScope="" ma:versionID="f874c764ca931a226348c27ce5daef59">
  <xsd:schema xmlns:xsd="http://www.w3.org/2001/XMLSchema" xmlns:xs="http://www.w3.org/2001/XMLSchema" xmlns:p="http://schemas.microsoft.com/office/2006/metadata/properties" xmlns:ns3="61dace89-6e26-49db-a801-3b0b4dff7cd3" xmlns:ns4="cd9202a6-e211-4275-8e27-b09f1131300c" targetNamespace="http://schemas.microsoft.com/office/2006/metadata/properties" ma:root="true" ma:fieldsID="b3f9cb7e162f2bb6937599b3b956c123" ns3:_="" ns4:_="">
    <xsd:import namespace="61dace89-6e26-49db-a801-3b0b4dff7cd3"/>
    <xsd:import namespace="cd9202a6-e211-4275-8e27-b09f1131300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ObjectDetectorVersion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dace89-6e26-49db-a801-3b0b4dff7cd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9202a6-e211-4275-8e27-b09f1131300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746007-0D16-4EC9-A21E-E4BC08565A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dace89-6e26-49db-a801-3b0b4dff7cd3"/>
    <ds:schemaRef ds:uri="cd9202a6-e211-4275-8e27-b09f113130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3F7A35-2438-4DF0-A7BC-B5EF9A54258E}">
  <ds:schemaRefs>
    <ds:schemaRef ds:uri="http://schemas.microsoft.com/sharepoint/v3/contenttype/forms"/>
  </ds:schemaRefs>
</ds:datastoreItem>
</file>

<file path=customXml/itemProps3.xml><?xml version="1.0" encoding="utf-8"?>
<ds:datastoreItem xmlns:ds="http://schemas.openxmlformats.org/officeDocument/2006/customXml" ds:itemID="{267C58F7-E51D-4D3E-82C1-2C02D234FBF6}">
  <ds:schemaRefs>
    <ds:schemaRef ds:uri="61dace89-6e26-49db-a801-3b0b4dff7cd3"/>
    <ds:schemaRef ds:uri="cd9202a6-e211-4275-8e27-b09f1131300c"/>
    <ds:schemaRef ds:uri="http://purl.org/dc/terms/"/>
    <ds:schemaRef ds:uri="http://schemas.openxmlformats.org/package/2006/metadata/core-properties"/>
    <ds:schemaRef ds:uri="http://schemas.microsoft.com/office/2006/documentManagement/types"/>
    <ds:schemaRef ds:uri="http://purl.org/dc/elements/1.1/"/>
    <ds:schemaRef ds:uri="http://purl.org/dc/dcmitype/"/>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14615</TotalTime>
  <Words>8352</Words>
  <Application>Microsoft Office PowerPoint</Application>
  <PresentationFormat>Widescreen</PresentationFormat>
  <Paragraphs>559</Paragraphs>
  <Slides>35</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35</vt:i4>
      </vt:variant>
    </vt:vector>
  </HeadingPairs>
  <TitlesOfParts>
    <vt:vector size="50" baseType="lpstr">
      <vt:lpstr>MS Mincho</vt:lpstr>
      <vt:lpstr>MS Mincho</vt:lpstr>
      <vt:lpstr>Arial</vt:lpstr>
      <vt:lpstr>Arial Unicode MS</vt:lpstr>
      <vt:lpstr>Calibri</vt:lpstr>
      <vt:lpstr>Calibri Light</vt:lpstr>
      <vt:lpstr>Cambria</vt:lpstr>
      <vt:lpstr>Courier New</vt:lpstr>
      <vt:lpstr>Lucida Grande</vt:lpstr>
      <vt:lpstr>Microsoft Sans Serif</vt:lpstr>
      <vt:lpstr>New York</vt:lpstr>
      <vt:lpstr>Symbol</vt:lpstr>
      <vt:lpstr>Times</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Francesco Maria Ciconte</dc:creator>
  <cp:lastModifiedBy>Anna Kisiel</cp:lastModifiedBy>
  <cp:revision>286</cp:revision>
  <cp:lastPrinted>2023-08-24T16:38:30Z</cp:lastPrinted>
  <dcterms:created xsi:type="dcterms:W3CDTF">2020-07-16T06:41:32Z</dcterms:created>
  <dcterms:modified xsi:type="dcterms:W3CDTF">2023-09-22T16:49:17Z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0x010100371174F9DAA68943A4F64D1C7FA5190F</vt:lpwstr>
  </property>
</Properties>
</file>